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8"/>
  </p:notesMasterIdLst>
  <p:handoutMasterIdLst>
    <p:handoutMasterId r:id="rId119"/>
  </p:handoutMasterIdLst>
  <p:sldIdLst>
    <p:sldId id="256" r:id="rId2"/>
    <p:sldId id="279" r:id="rId3"/>
    <p:sldId id="301" r:id="rId4"/>
    <p:sldId id="280" r:id="rId5"/>
    <p:sldId id="285" r:id="rId6"/>
    <p:sldId id="302" r:id="rId7"/>
    <p:sldId id="303" r:id="rId8"/>
    <p:sldId id="304" r:id="rId9"/>
    <p:sldId id="305" r:id="rId10"/>
    <p:sldId id="306" r:id="rId11"/>
    <p:sldId id="307" r:id="rId12"/>
    <p:sldId id="283" r:id="rId13"/>
    <p:sldId id="282" r:id="rId14"/>
    <p:sldId id="281" r:id="rId15"/>
    <p:sldId id="308" r:id="rId16"/>
    <p:sldId id="309" r:id="rId17"/>
    <p:sldId id="310" r:id="rId18"/>
    <p:sldId id="311" r:id="rId19"/>
    <p:sldId id="312" r:id="rId20"/>
    <p:sldId id="313" r:id="rId21"/>
    <p:sldId id="314" r:id="rId22"/>
    <p:sldId id="315" r:id="rId23"/>
    <p:sldId id="316" r:id="rId24"/>
    <p:sldId id="317" r:id="rId25"/>
    <p:sldId id="287" r:id="rId26"/>
    <p:sldId id="318" r:id="rId27"/>
    <p:sldId id="319" r:id="rId28"/>
    <p:sldId id="296" r:id="rId29"/>
    <p:sldId id="320" r:id="rId30"/>
    <p:sldId id="321" r:id="rId31"/>
    <p:sldId id="322" r:id="rId32"/>
    <p:sldId id="327" r:id="rId33"/>
    <p:sldId id="326" r:id="rId34"/>
    <p:sldId id="324" r:id="rId35"/>
    <p:sldId id="325" r:id="rId36"/>
    <p:sldId id="286" r:id="rId37"/>
    <p:sldId id="295" r:id="rId38"/>
    <p:sldId id="329" r:id="rId39"/>
    <p:sldId id="331" r:id="rId40"/>
    <p:sldId id="397" r:id="rId41"/>
    <p:sldId id="398" r:id="rId42"/>
    <p:sldId id="399" r:id="rId43"/>
    <p:sldId id="335" r:id="rId44"/>
    <p:sldId id="334" r:id="rId45"/>
    <p:sldId id="332" r:id="rId46"/>
    <p:sldId id="338" r:id="rId47"/>
    <p:sldId id="330"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297" r:id="rId68"/>
    <p:sldId id="299" r:id="rId69"/>
    <p:sldId id="358" r:id="rId70"/>
    <p:sldId id="359" r:id="rId71"/>
    <p:sldId id="360" r:id="rId72"/>
    <p:sldId id="298" r:id="rId73"/>
    <p:sldId id="361" r:id="rId74"/>
    <p:sldId id="336" r:id="rId75"/>
    <p:sldId id="337" r:id="rId76"/>
    <p:sldId id="363" r:id="rId77"/>
    <p:sldId id="362" r:id="rId78"/>
    <p:sldId id="365" r:id="rId79"/>
    <p:sldId id="366" r:id="rId80"/>
    <p:sldId id="367" r:id="rId81"/>
    <p:sldId id="368" r:id="rId82"/>
    <p:sldId id="369" r:id="rId83"/>
    <p:sldId id="371" r:id="rId84"/>
    <p:sldId id="372" r:id="rId85"/>
    <p:sldId id="373" r:id="rId86"/>
    <p:sldId id="374" r:id="rId87"/>
    <p:sldId id="375" r:id="rId88"/>
    <p:sldId id="370" r:id="rId89"/>
    <p:sldId id="376" r:id="rId90"/>
    <p:sldId id="377" r:id="rId91"/>
    <p:sldId id="378" r:id="rId92"/>
    <p:sldId id="380" r:id="rId93"/>
    <p:sldId id="379" r:id="rId94"/>
    <p:sldId id="381" r:id="rId95"/>
    <p:sldId id="382" r:id="rId96"/>
    <p:sldId id="395" r:id="rId97"/>
    <p:sldId id="383" r:id="rId98"/>
    <p:sldId id="386" r:id="rId99"/>
    <p:sldId id="385" r:id="rId100"/>
    <p:sldId id="387" r:id="rId101"/>
    <p:sldId id="384" r:id="rId102"/>
    <p:sldId id="388" r:id="rId103"/>
    <p:sldId id="389" r:id="rId104"/>
    <p:sldId id="390" r:id="rId105"/>
    <p:sldId id="391" r:id="rId106"/>
    <p:sldId id="392" r:id="rId107"/>
    <p:sldId id="393" r:id="rId108"/>
    <p:sldId id="394" r:id="rId109"/>
    <p:sldId id="396" r:id="rId110"/>
    <p:sldId id="289" r:id="rId111"/>
    <p:sldId id="290" r:id="rId112"/>
    <p:sldId id="291" r:id="rId113"/>
    <p:sldId id="292" r:id="rId114"/>
    <p:sldId id="293" r:id="rId115"/>
    <p:sldId id="294" r:id="rId116"/>
    <p:sldId id="328"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00" autoAdjust="0"/>
  </p:normalViewPr>
  <p:slideViewPr>
    <p:cSldViewPr>
      <p:cViewPr varScale="1">
        <p:scale>
          <a:sx n="89" d="100"/>
          <a:sy n="89" d="100"/>
        </p:scale>
        <p:origin x="686" y="77"/>
      </p:cViewPr>
      <p:guideLst>
        <p:guide orient="horz" pos="2160"/>
        <p:guide pos="2880"/>
      </p:guideLst>
    </p:cSldViewPr>
  </p:slideViewPr>
  <p:notesTextViewPr>
    <p:cViewPr>
      <p:scale>
        <a:sx n="3" d="2"/>
        <a:sy n="3" d="2"/>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3/19/2019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3/19/2019</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 Albert Morton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a:t>
            </a:fld>
            <a:endParaRPr lang="en-US"/>
          </a:p>
        </p:txBody>
      </p:sp>
    </p:spTree>
    <p:extLst>
      <p:ext uri="{BB962C8B-B14F-4D97-AF65-F5344CB8AC3E}">
        <p14:creationId xmlns:p14="http://schemas.microsoft.com/office/powerpoint/2010/main" val="1829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Pheochromocytoma</a:t>
            </a:r>
            <a:r>
              <a:rPr lang="en-US" dirty="0" smtClean="0"/>
              <a:t> included as secondary cause</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36</a:t>
            </a:fld>
            <a:endParaRPr lang="en-US"/>
          </a:p>
        </p:txBody>
      </p:sp>
    </p:spTree>
    <p:extLst>
      <p:ext uri="{BB962C8B-B14F-4D97-AF65-F5344CB8AC3E}">
        <p14:creationId xmlns:p14="http://schemas.microsoft.com/office/powerpoint/2010/main" val="390591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‘catecholamine storm’ with LV dysfunction, ECG abnormalities, and increased biomarkers as well as </a:t>
            </a:r>
            <a:r>
              <a:rPr lang="en-US" sz="1200" b="0" i="0" u="none" strike="noStrike" kern="1200" baseline="0" dirty="0" err="1" smtClean="0">
                <a:solidFill>
                  <a:schemeClr val="tx2"/>
                </a:solidFill>
                <a:latin typeface="+mn-lt"/>
                <a:ea typeface="+mn-ea"/>
                <a:cs typeface="+mn-cs"/>
              </a:rPr>
              <a:t>hypercontraction</a:t>
            </a:r>
            <a:r>
              <a:rPr lang="en-US" sz="1200" b="0" i="0" u="none" strike="noStrike" kern="1200" baseline="0" dirty="0" smtClean="0">
                <a:solidFill>
                  <a:schemeClr val="tx2"/>
                </a:solidFill>
                <a:latin typeface="+mn-lt"/>
                <a:ea typeface="+mn-ea"/>
                <a:cs typeface="+mn-cs"/>
              </a:rPr>
              <a:t> of sarcomeres and contraction band necrosis indistinguishable from TTS</a:t>
            </a:r>
          </a:p>
          <a:p>
            <a:endParaRPr lang="en-US" sz="1200" b="0" i="0" u="none" strike="noStrike" kern="1200" baseline="0" dirty="0" smtClean="0">
              <a:solidFill>
                <a:schemeClr val="tx2"/>
              </a:solidFill>
              <a:latin typeface="+mn-lt"/>
              <a:ea typeface="+mn-ea"/>
              <a:cs typeface="+mn-cs"/>
            </a:endParaRPr>
          </a:p>
          <a:p>
            <a:r>
              <a:rPr lang="en-US" sz="1200" b="0" i="0" u="none" strike="noStrike" kern="1200" baseline="0" dirty="0" smtClean="0">
                <a:solidFill>
                  <a:schemeClr val="tx2"/>
                </a:solidFill>
                <a:latin typeface="+mn-lt"/>
                <a:ea typeface="+mn-ea"/>
                <a:cs typeface="+mn-cs"/>
              </a:rPr>
              <a:t>differentiation of TTS, ACS, or myocarditis requires cardiac magnetic resonance imaging demonstrating myocardial </a:t>
            </a:r>
            <a:r>
              <a:rPr lang="en-US" sz="1200" b="0" i="0" u="none" strike="noStrike" kern="1200" baseline="0" dirty="0" err="1" smtClean="0">
                <a:solidFill>
                  <a:schemeClr val="tx2"/>
                </a:solidFill>
                <a:latin typeface="+mn-lt"/>
                <a:ea typeface="+mn-ea"/>
                <a:cs typeface="+mn-cs"/>
              </a:rPr>
              <a:t>oedema</a:t>
            </a:r>
            <a:r>
              <a:rPr lang="en-US" sz="1200" b="0" i="0" u="none" strike="noStrike" kern="1200" baseline="0" dirty="0" smtClean="0">
                <a:solidFill>
                  <a:schemeClr val="tx2"/>
                </a:solidFill>
                <a:latin typeface="+mn-lt"/>
                <a:ea typeface="+mn-ea"/>
                <a:cs typeface="+mn-cs"/>
              </a:rPr>
              <a:t> rather than late gadolinium enhancement in case of TTS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38</a:t>
            </a:fld>
            <a:endParaRPr lang="en-US"/>
          </a:p>
        </p:txBody>
      </p:sp>
    </p:spTree>
    <p:extLst>
      <p:ext uri="{BB962C8B-B14F-4D97-AF65-F5344CB8AC3E}">
        <p14:creationId xmlns:p14="http://schemas.microsoft.com/office/powerpoint/2010/main" val="232581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4 countries (Austria, </a:t>
            </a:r>
            <a:r>
              <a:rPr lang="en-US" sz="1200" b="0" i="0" u="none" strike="noStrike" kern="1200" baseline="0" dirty="0" err="1" smtClean="0">
                <a:solidFill>
                  <a:schemeClr val="tx2"/>
                </a:solidFill>
                <a:latin typeface="+mn-lt"/>
                <a:ea typeface="+mn-ea"/>
                <a:cs typeface="+mn-cs"/>
              </a:rPr>
              <a:t>Germany,Poland</a:t>
            </a:r>
            <a:r>
              <a:rPr lang="en-US" sz="1200" b="0" i="0" u="none" strike="noStrike" kern="1200" baseline="0" dirty="0" smtClean="0">
                <a:solidFill>
                  <a:schemeClr val="tx2"/>
                </a:solidFill>
                <a:latin typeface="+mn-lt"/>
                <a:ea typeface="+mn-ea"/>
                <a:cs typeface="+mn-cs"/>
              </a:rPr>
              <a:t>, and Switzerland) (Data S1) participating in the International </a:t>
            </a:r>
            <a:r>
              <a:rPr lang="en-US" sz="1200" b="0" i="0" u="none" strike="noStrike" kern="1200" baseline="0" dirty="0" err="1" smtClean="0">
                <a:solidFill>
                  <a:schemeClr val="tx2"/>
                </a:solidFill>
                <a:latin typeface="+mn-lt"/>
                <a:ea typeface="+mn-ea"/>
                <a:cs typeface="+mn-cs"/>
              </a:rPr>
              <a:t>Takotsubo</a:t>
            </a:r>
            <a:r>
              <a:rPr lang="en-US" sz="1200" b="0" i="0" u="none" strike="noStrike" kern="1200" baseline="0" dirty="0" smtClean="0">
                <a:solidFill>
                  <a:schemeClr val="tx2"/>
                </a:solidFill>
                <a:latin typeface="+mn-lt"/>
                <a:ea typeface="+mn-ea"/>
                <a:cs typeface="+mn-cs"/>
              </a:rPr>
              <a:t> Registry</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39</a:t>
            </a:fld>
            <a:endParaRPr lang="en-US"/>
          </a:p>
        </p:txBody>
      </p:sp>
    </p:spTree>
    <p:extLst>
      <p:ext uri="{BB962C8B-B14F-4D97-AF65-F5344CB8AC3E}">
        <p14:creationId xmlns:p14="http://schemas.microsoft.com/office/powerpoint/2010/main" val="320475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2014 International Journal of Cardiology</a:t>
            </a:r>
          </a:p>
          <a:p>
            <a:r>
              <a:rPr lang="en-US" sz="1200" b="0" i="0" u="none" strike="noStrike" kern="1200" baseline="0" dirty="0" smtClean="0">
                <a:solidFill>
                  <a:schemeClr val="tx2"/>
                </a:solidFill>
                <a:latin typeface="+mn-lt"/>
                <a:ea typeface="+mn-ea"/>
                <a:cs typeface="+mn-cs"/>
              </a:rPr>
              <a:t>Conclusions: Catecholamine-induced </a:t>
            </a:r>
            <a:r>
              <a:rPr lang="en-US" sz="1200" b="0" i="0" u="none" strike="noStrike" kern="1200" baseline="0" dirty="0" err="1" smtClean="0">
                <a:solidFill>
                  <a:schemeClr val="tx2"/>
                </a:solidFill>
                <a:latin typeface="+mn-lt"/>
                <a:ea typeface="+mn-ea"/>
                <a:cs typeface="+mn-cs"/>
              </a:rPr>
              <a:t>takotsubo</a:t>
            </a:r>
            <a:r>
              <a:rPr lang="en-US" sz="1200" b="0" i="0" u="none" strike="noStrike" kern="1200" baseline="0" dirty="0" smtClean="0">
                <a:solidFill>
                  <a:schemeClr val="tx2"/>
                </a:solidFill>
                <a:latin typeface="+mn-lt"/>
                <a:ea typeface="+mn-ea"/>
                <a:cs typeface="+mn-cs"/>
              </a:rPr>
              <a:t>-like cardiac dysfunction appears to be afterload dependent rather</a:t>
            </a:r>
          </a:p>
          <a:p>
            <a:r>
              <a:rPr lang="en-US" sz="1200" b="0" i="0" u="none" strike="noStrike" kern="1200" baseline="0" dirty="0" smtClean="0">
                <a:solidFill>
                  <a:schemeClr val="tx2"/>
                </a:solidFill>
                <a:latin typeface="+mn-lt"/>
                <a:ea typeface="+mn-ea"/>
                <a:cs typeface="+mn-cs"/>
              </a:rPr>
              <a:t>than depend on stimulation of a specific adrenergic receptor subtype.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49</a:t>
            </a:fld>
            <a:endParaRPr lang="en-US"/>
          </a:p>
        </p:txBody>
      </p:sp>
    </p:spTree>
    <p:extLst>
      <p:ext uri="{BB962C8B-B14F-4D97-AF65-F5344CB8AC3E}">
        <p14:creationId xmlns:p14="http://schemas.microsoft.com/office/powerpoint/2010/main" val="625473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mechanism by which catecholamine excess precipitates myocardial dysfunction is unknown</a:t>
            </a:r>
          </a:p>
          <a:p>
            <a:r>
              <a:rPr lang="en-US" sz="1200" b="0" i="0" u="none" strike="noStrike" kern="1200" baseline="0" dirty="0" smtClean="0">
                <a:solidFill>
                  <a:schemeClr val="tx2"/>
                </a:solidFill>
                <a:latin typeface="+mn-lt"/>
                <a:ea typeface="+mn-ea"/>
                <a:cs typeface="+mn-cs"/>
              </a:rPr>
              <a:t>apical ballooning phenotype is known to occur in the absence of a wraparound LAD and this coronary anatomical variant is </a:t>
            </a:r>
            <a:r>
              <a:rPr lang="en-US" sz="1200" b="0" i="0" u="none" strike="noStrike" kern="1200" baseline="0" dirty="0" err="1" smtClean="0">
                <a:solidFill>
                  <a:schemeClr val="tx2"/>
                </a:solidFill>
                <a:latin typeface="+mn-lt"/>
                <a:ea typeface="+mn-ea"/>
                <a:cs typeface="+mn-cs"/>
              </a:rPr>
              <a:t>notmore</a:t>
            </a:r>
            <a:r>
              <a:rPr lang="en-US" sz="1200" b="0" i="0" u="none" strike="noStrike" kern="1200" baseline="0" dirty="0" smtClean="0">
                <a:solidFill>
                  <a:schemeClr val="tx2"/>
                </a:solidFill>
                <a:latin typeface="+mn-lt"/>
                <a:ea typeface="+mn-ea"/>
                <a:cs typeface="+mn-cs"/>
              </a:rPr>
              <a:t> prevalent in TTS than in the control group</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50</a:t>
            </a:fld>
            <a:endParaRPr lang="en-US"/>
          </a:p>
        </p:txBody>
      </p:sp>
    </p:spTree>
    <p:extLst>
      <p:ext uri="{BB962C8B-B14F-4D97-AF65-F5344CB8AC3E}">
        <p14:creationId xmlns:p14="http://schemas.microsoft.com/office/powerpoint/2010/main" val="24824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5. Zhang et al. found that hydrogen sulfide relieved cardiac dysfunction in animal models by</a:t>
            </a:r>
          </a:p>
          <a:p>
            <a:r>
              <a:rPr lang="en-US" sz="1200" b="0" i="0" u="none" strike="noStrike" kern="1200" baseline="0" dirty="0" smtClean="0">
                <a:solidFill>
                  <a:schemeClr val="tx2"/>
                </a:solidFill>
                <a:latin typeface="+mn-lt"/>
                <a:ea typeface="+mn-ea"/>
                <a:cs typeface="+mn-cs"/>
              </a:rPr>
              <a:t>decreasing oxidative stress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51</a:t>
            </a:fld>
            <a:endParaRPr lang="en-US"/>
          </a:p>
        </p:txBody>
      </p:sp>
    </p:spTree>
    <p:extLst>
      <p:ext uri="{BB962C8B-B14F-4D97-AF65-F5344CB8AC3E}">
        <p14:creationId xmlns:p14="http://schemas.microsoft.com/office/powerpoint/2010/main" val="377961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2"/>
                </a:solidFill>
                <a:effectLst/>
                <a:latin typeface="+mn-lt"/>
                <a:ea typeface="+mn-ea"/>
                <a:cs typeface="+mn-cs"/>
              </a:rPr>
              <a:t>3. (normal = 1, </a:t>
            </a:r>
            <a:r>
              <a:rPr lang="en-US" sz="1200" b="0" i="0" kern="1200" dirty="0" err="1" smtClean="0">
                <a:solidFill>
                  <a:schemeClr val="tx2"/>
                </a:solidFill>
                <a:effectLst/>
                <a:latin typeface="+mn-lt"/>
                <a:ea typeface="+mn-ea"/>
                <a:cs typeface="+mn-cs"/>
              </a:rPr>
              <a:t>hypokinesis</a:t>
            </a:r>
            <a:r>
              <a:rPr lang="en-US" sz="1200" b="0" i="0" kern="1200" dirty="0" smtClean="0">
                <a:solidFill>
                  <a:schemeClr val="tx2"/>
                </a:solidFill>
                <a:effectLst/>
                <a:latin typeface="+mn-lt"/>
                <a:ea typeface="+mn-ea"/>
                <a:cs typeface="+mn-cs"/>
              </a:rPr>
              <a:t> = 2, </a:t>
            </a:r>
            <a:r>
              <a:rPr lang="en-US" sz="1200" b="0" i="0" kern="1200" dirty="0" err="1" smtClean="0">
                <a:solidFill>
                  <a:schemeClr val="tx2"/>
                </a:solidFill>
                <a:effectLst/>
                <a:latin typeface="+mn-lt"/>
                <a:ea typeface="+mn-ea"/>
                <a:cs typeface="+mn-cs"/>
              </a:rPr>
              <a:t>akinesis</a:t>
            </a:r>
            <a:r>
              <a:rPr lang="en-US" sz="1200" b="0" i="0" kern="1200" dirty="0" smtClean="0">
                <a:solidFill>
                  <a:schemeClr val="tx2"/>
                </a:solidFill>
                <a:effectLst/>
                <a:latin typeface="+mn-lt"/>
                <a:ea typeface="+mn-ea"/>
                <a:cs typeface="+mn-cs"/>
              </a:rPr>
              <a:t> = 3). The index (</a:t>
            </a:r>
            <a:r>
              <a:rPr lang="en-US" sz="1200" b="1" i="0" kern="1200" dirty="0" smtClean="0">
                <a:solidFill>
                  <a:schemeClr val="tx2"/>
                </a:solidFill>
                <a:effectLst/>
                <a:latin typeface="+mn-lt"/>
                <a:ea typeface="+mn-ea"/>
                <a:cs typeface="+mn-cs"/>
              </a:rPr>
              <a:t>WMSI</a:t>
            </a:r>
            <a:r>
              <a:rPr lang="en-US" sz="1200" b="0" i="0" kern="1200" dirty="0" smtClean="0">
                <a:solidFill>
                  <a:schemeClr val="tx2"/>
                </a:solidFill>
                <a:effectLst/>
                <a:latin typeface="+mn-lt"/>
                <a:ea typeface="+mn-ea"/>
                <a:cs typeface="+mn-cs"/>
              </a:rPr>
              <a:t>) is </a:t>
            </a:r>
            <a:r>
              <a:rPr lang="en-US" sz="1200" b="1" i="0" kern="1200" dirty="0" smtClean="0">
                <a:solidFill>
                  <a:schemeClr val="tx2"/>
                </a:solidFill>
                <a:effectLst/>
                <a:latin typeface="+mn-lt"/>
                <a:ea typeface="+mn-ea"/>
                <a:cs typeface="+mn-cs"/>
              </a:rPr>
              <a:t>calculated</a:t>
            </a:r>
            <a:r>
              <a:rPr lang="en-US" sz="1200" b="0" i="0" kern="1200" dirty="0" smtClean="0">
                <a:solidFill>
                  <a:schemeClr val="tx2"/>
                </a:solidFill>
                <a:effectLst/>
                <a:latin typeface="+mn-lt"/>
                <a:ea typeface="+mn-ea"/>
                <a:cs typeface="+mn-cs"/>
              </a:rPr>
              <a:t> by dividing the total of the wall motion scores of each segment by 16</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52</a:t>
            </a:fld>
            <a:endParaRPr lang="en-US"/>
          </a:p>
        </p:txBody>
      </p:sp>
    </p:spTree>
    <p:extLst>
      <p:ext uri="{BB962C8B-B14F-4D97-AF65-F5344CB8AC3E}">
        <p14:creationId xmlns:p14="http://schemas.microsoft.com/office/powerpoint/2010/main" val="103929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4. Impaired </a:t>
            </a:r>
            <a:r>
              <a:rPr lang="en-US" sz="1200" b="0" i="0" u="none" strike="noStrike" kern="1200" baseline="0" dirty="0" err="1" smtClean="0">
                <a:solidFill>
                  <a:schemeClr val="tx2"/>
                </a:solidFill>
                <a:latin typeface="+mn-lt"/>
                <a:ea typeface="+mn-ea"/>
                <a:cs typeface="+mn-cs"/>
              </a:rPr>
              <a:t>microvascular</a:t>
            </a:r>
            <a:r>
              <a:rPr lang="en-US" sz="1200" b="0" i="0" u="none" strike="noStrike" kern="1200" baseline="0" dirty="0" smtClean="0">
                <a:solidFill>
                  <a:schemeClr val="tx2"/>
                </a:solidFill>
                <a:latin typeface="+mn-lt"/>
                <a:ea typeface="+mn-ea"/>
                <a:cs typeface="+mn-cs"/>
              </a:rPr>
              <a:t> endothelial function was observed in virtually all </a:t>
            </a:r>
            <a:r>
              <a:rPr lang="en-US" sz="1200" b="0" i="0" u="none" strike="noStrike" kern="1200" baseline="0" dirty="0" err="1" smtClean="0">
                <a:solidFill>
                  <a:schemeClr val="tx2"/>
                </a:solidFill>
                <a:latin typeface="+mn-lt"/>
                <a:ea typeface="+mn-ea"/>
                <a:cs typeface="+mn-cs"/>
              </a:rPr>
              <a:t>patientswith</a:t>
            </a:r>
            <a:r>
              <a:rPr lang="en-US" sz="1200" b="0" i="0" u="none" strike="noStrike" kern="1200" baseline="0" dirty="0" smtClean="0">
                <a:solidFill>
                  <a:schemeClr val="tx2"/>
                </a:solidFill>
                <a:latin typeface="+mn-lt"/>
                <a:ea typeface="+mn-ea"/>
                <a:cs typeface="+mn-cs"/>
              </a:rPr>
              <a:t> TTS.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53</a:t>
            </a:fld>
            <a:endParaRPr lang="en-US"/>
          </a:p>
        </p:txBody>
      </p:sp>
    </p:spTree>
    <p:extLst>
      <p:ext uri="{BB962C8B-B14F-4D97-AF65-F5344CB8AC3E}">
        <p14:creationId xmlns:p14="http://schemas.microsoft.com/office/powerpoint/2010/main" val="1071609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2"/>
                </a:solidFill>
                <a:latin typeface="+mn-lt"/>
                <a:ea typeface="+mn-ea"/>
                <a:cs typeface="+mn-cs"/>
              </a:rPr>
              <a:t>catecholamines</a:t>
            </a:r>
            <a:r>
              <a:rPr lang="en-US" sz="1200" b="0" i="0" u="none" strike="noStrike" kern="1200" baseline="0" dirty="0" smtClean="0">
                <a:solidFill>
                  <a:schemeClr val="tx2"/>
                </a:solidFill>
                <a:latin typeface="+mn-lt"/>
                <a:ea typeface="+mn-ea"/>
                <a:cs typeface="+mn-cs"/>
              </a:rPr>
              <a:t> from either sympathetic nerves, the adrenal medulla, or as drug therapy</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54</a:t>
            </a:fld>
            <a:endParaRPr lang="en-US"/>
          </a:p>
        </p:txBody>
      </p:sp>
    </p:spTree>
    <p:extLst>
      <p:ext uri="{BB962C8B-B14F-4D97-AF65-F5344CB8AC3E}">
        <p14:creationId xmlns:p14="http://schemas.microsoft.com/office/powerpoint/2010/main" val="279976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u="none" strike="noStrike" kern="1200" baseline="0" dirty="0" smtClean="0">
                <a:solidFill>
                  <a:schemeClr val="tx2"/>
                </a:solidFill>
                <a:latin typeface="+mn-lt"/>
                <a:ea typeface="+mn-ea"/>
                <a:cs typeface="+mn-cs"/>
              </a:rPr>
              <a:t>End. SR Ca2+ ATPase (SERCA2A), reaccumulates </a:t>
            </a:r>
            <a:r>
              <a:rPr lang="en-US" sz="1200" b="0" i="0" u="none" strike="noStrike" kern="1200" baseline="0" dirty="0" smtClean="0">
                <a:solidFill>
                  <a:schemeClr val="tx2"/>
                </a:solidFill>
                <a:latin typeface="+mn-lt"/>
                <a:ea typeface="+mn-ea"/>
                <a:cs typeface="+mn-cs"/>
              </a:rPr>
              <a:t>Ca2+ against a concentration gradient, and the Ca2+ is stored in the SR by its attachment to a protein, </a:t>
            </a:r>
            <a:r>
              <a:rPr lang="en-US" sz="1200" b="0" i="1" u="none" strike="noStrike" kern="1200" baseline="0" dirty="0" err="1" smtClean="0">
                <a:solidFill>
                  <a:schemeClr val="tx2"/>
                </a:solidFill>
                <a:latin typeface="+mn-lt"/>
                <a:ea typeface="+mn-ea"/>
                <a:cs typeface="+mn-cs"/>
              </a:rPr>
              <a:t>calsequestrin</a:t>
            </a:r>
            <a:endParaRPr lang="en-US" sz="1200" b="0" i="1" u="none" strike="noStrike" kern="1200" baseline="0" dirty="0" smtClean="0">
              <a:solidFill>
                <a:schemeClr val="tx2"/>
              </a:solidFill>
              <a:latin typeface="+mn-lt"/>
              <a:ea typeface="+mn-ea"/>
              <a:cs typeface="+mn-cs"/>
            </a:endParaRPr>
          </a:p>
          <a:p>
            <a:r>
              <a:rPr lang="en-US" sz="1200" b="0" i="0" kern="1200" dirty="0" err="1" smtClean="0">
                <a:solidFill>
                  <a:schemeClr val="tx2"/>
                </a:solidFill>
                <a:effectLst/>
                <a:latin typeface="+mn-lt"/>
                <a:ea typeface="+mn-ea"/>
                <a:cs typeface="+mn-cs"/>
              </a:rPr>
              <a:t>Sarcolipin</a:t>
            </a:r>
            <a:r>
              <a:rPr lang="en-US" sz="1200" b="0" i="0" kern="1200" dirty="0" smtClean="0">
                <a:solidFill>
                  <a:schemeClr val="tx2"/>
                </a:solidFill>
                <a:effectLst/>
                <a:latin typeface="+mn-lt"/>
                <a:ea typeface="+mn-ea"/>
                <a:cs typeface="+mn-cs"/>
              </a:rPr>
              <a:t> : small transmembrane </a:t>
            </a:r>
            <a:r>
              <a:rPr lang="en-US" sz="1200" b="0" i="0" kern="1200" dirty="0" err="1" smtClean="0">
                <a:solidFill>
                  <a:schemeClr val="tx2"/>
                </a:solidFill>
                <a:effectLst/>
                <a:latin typeface="+mn-lt"/>
                <a:ea typeface="+mn-ea"/>
                <a:cs typeface="+mn-cs"/>
              </a:rPr>
              <a:t>proteolipid</a:t>
            </a:r>
            <a:r>
              <a:rPr lang="en-US" sz="1200" b="0" i="0" kern="1200" dirty="0" smtClean="0">
                <a:solidFill>
                  <a:schemeClr val="tx2"/>
                </a:solidFill>
                <a:effectLst/>
                <a:latin typeface="+mn-lt"/>
                <a:ea typeface="+mn-ea"/>
                <a:cs typeface="+mn-cs"/>
              </a:rPr>
              <a:t> that regulates several sarcoplasmic reticulum Ca</a:t>
            </a:r>
            <a:r>
              <a:rPr lang="en-US" sz="1200" b="0" i="0" kern="1200" baseline="30000" dirty="0" smtClean="0">
                <a:solidFill>
                  <a:schemeClr val="tx2"/>
                </a:solidFill>
                <a:effectLst/>
                <a:latin typeface="+mn-lt"/>
                <a:ea typeface="+mn-ea"/>
                <a:cs typeface="+mn-cs"/>
              </a:rPr>
              <a:t>2+</a:t>
            </a:r>
            <a:r>
              <a:rPr lang="en-US" sz="1200" b="0" i="0" kern="1200" dirty="0" smtClean="0">
                <a:solidFill>
                  <a:schemeClr val="tx2"/>
                </a:solidFill>
                <a:effectLst/>
                <a:latin typeface="+mn-lt"/>
                <a:ea typeface="+mn-ea"/>
                <a:cs typeface="+mn-cs"/>
              </a:rPr>
              <a:t>-</a:t>
            </a:r>
            <a:r>
              <a:rPr lang="en-US" sz="1200" b="0" i="0" kern="1200" dirty="0" err="1" smtClean="0">
                <a:solidFill>
                  <a:schemeClr val="tx2"/>
                </a:solidFill>
                <a:effectLst/>
                <a:latin typeface="+mn-lt"/>
                <a:ea typeface="+mn-ea"/>
                <a:cs typeface="+mn-cs"/>
              </a:rPr>
              <a:t>ATPases</a:t>
            </a:r>
            <a:r>
              <a:rPr lang="en-US" sz="1200" b="0" i="0" kern="1200" dirty="0" smtClean="0">
                <a:solidFill>
                  <a:schemeClr val="tx2"/>
                </a:solidFill>
                <a:effectLst/>
                <a:latin typeface="+mn-lt"/>
                <a:ea typeface="+mn-ea"/>
                <a:cs typeface="+mn-cs"/>
              </a:rPr>
              <a:t> by reducing the accumulation of Ca</a:t>
            </a:r>
            <a:r>
              <a:rPr lang="en-US" sz="1200" b="0" i="0" kern="1200" baseline="30000" dirty="0" smtClean="0">
                <a:solidFill>
                  <a:schemeClr val="tx2"/>
                </a:solidFill>
                <a:effectLst/>
                <a:latin typeface="+mn-lt"/>
                <a:ea typeface="+mn-ea"/>
                <a:cs typeface="+mn-cs"/>
              </a:rPr>
              <a:t>2+</a:t>
            </a:r>
            <a:r>
              <a:rPr lang="en-US" sz="1200" b="0" i="0" kern="1200" dirty="0" smtClean="0">
                <a:solidFill>
                  <a:schemeClr val="tx2"/>
                </a:solidFill>
                <a:effectLst/>
                <a:latin typeface="+mn-lt"/>
                <a:ea typeface="+mn-ea"/>
                <a:cs typeface="+mn-cs"/>
              </a:rPr>
              <a:t> in the sarcoplasmic reticulum without affecting the rate of ATP hydrolysis</a:t>
            </a:r>
            <a:endParaRPr lang="en-US" sz="1200" b="0" i="1" u="none" strike="noStrike" kern="1200" baseline="0" dirty="0" smtClean="0">
              <a:solidFill>
                <a:schemeClr val="tx2"/>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55</a:t>
            </a:fld>
            <a:endParaRPr lang="en-US"/>
          </a:p>
        </p:txBody>
      </p:sp>
    </p:spTree>
    <p:extLst>
      <p:ext uri="{BB962C8B-B14F-4D97-AF65-F5344CB8AC3E}">
        <p14:creationId xmlns:p14="http://schemas.microsoft.com/office/powerpoint/2010/main" val="296644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initially believed to represent a benign condition due to its self-limiting clinical course. </a:t>
            </a:r>
          </a:p>
          <a:p>
            <a:r>
              <a:rPr lang="en-US" sz="1200" b="0" i="0" u="none" strike="noStrike" kern="1200" baseline="0" dirty="0" smtClean="0">
                <a:solidFill>
                  <a:schemeClr val="tx2"/>
                </a:solidFill>
                <a:latin typeface="+mn-lt"/>
                <a:ea typeface="+mn-ea"/>
                <a:cs typeface="+mn-cs"/>
              </a:rPr>
              <a:t>while the link between the brain and the heart is established, the exact pathophysiological</a:t>
            </a:r>
          </a:p>
          <a:p>
            <a:r>
              <a:rPr lang="en-US" sz="1200" b="0" i="0" u="none" strike="noStrike" kern="1200" baseline="0" dirty="0" smtClean="0">
                <a:solidFill>
                  <a:schemeClr val="tx2"/>
                </a:solidFill>
                <a:latin typeface="+mn-lt"/>
                <a:ea typeface="+mn-ea"/>
                <a:cs typeface="+mn-cs"/>
              </a:rPr>
              <a:t>mechanisms remain unclear</a:t>
            </a:r>
          </a:p>
          <a:p>
            <a:r>
              <a:rPr lang="en-US" sz="1200" b="0" i="0" u="none" strike="noStrike" kern="1200" baseline="0" dirty="0" smtClean="0">
                <a:solidFill>
                  <a:schemeClr val="tx2"/>
                </a:solidFill>
                <a:latin typeface="+mn-lt"/>
                <a:ea typeface="+mn-ea"/>
                <a:cs typeface="+mn-cs"/>
              </a:rPr>
              <a:t>Due to an increased awareness and recognition, the incidence of stress cardiomyopathy has been rising (15-30 cases per 100,000 per year), although the</a:t>
            </a:r>
          </a:p>
          <a:p>
            <a:r>
              <a:rPr lang="en-US" sz="1200" b="0" i="0" u="none" strike="noStrike" kern="1200" baseline="0" dirty="0" smtClean="0">
                <a:solidFill>
                  <a:schemeClr val="tx2"/>
                </a:solidFill>
                <a:latin typeface="+mn-lt"/>
                <a:ea typeface="+mn-ea"/>
                <a:cs typeface="+mn-cs"/>
              </a:rPr>
              <a:t>true incidence is unknown as the condition is likely underdiagnosed</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14</a:t>
            </a:fld>
            <a:endParaRPr lang="en-US"/>
          </a:p>
        </p:txBody>
      </p:sp>
    </p:spTree>
    <p:extLst>
      <p:ext uri="{BB962C8B-B14F-4D97-AF65-F5344CB8AC3E}">
        <p14:creationId xmlns:p14="http://schemas.microsoft.com/office/powerpoint/2010/main" val="1933966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PKA phosphorylates the SR protein </a:t>
            </a:r>
            <a:r>
              <a:rPr lang="en-US" sz="1200" b="0" i="1" u="none" strike="noStrike" kern="1200" baseline="0" dirty="0" err="1" smtClean="0">
                <a:solidFill>
                  <a:schemeClr val="tx2"/>
                </a:solidFill>
                <a:latin typeface="+mn-lt"/>
                <a:ea typeface="+mn-ea"/>
                <a:cs typeface="+mn-cs"/>
              </a:rPr>
              <a:t>phospholamban</a:t>
            </a:r>
            <a:r>
              <a:rPr lang="en-US" sz="1200" b="0" i="0" u="none" strike="noStrike" kern="1200" baseline="0" dirty="0" smtClean="0">
                <a:solidFill>
                  <a:schemeClr val="tx2"/>
                </a:solidFill>
                <a:latin typeface="+mn-lt"/>
                <a:ea typeface="+mn-ea"/>
                <a:cs typeface="+mn-cs"/>
              </a:rPr>
              <a:t>; the latter, in turn, permits activation of the Ca2+ pump, thereby increasing the uptake of Ca2+ by the SR, accelerating the rate of relaxation, and providing larger quantities of Ca2+ in the SR for release by subsequent depolarization, thereby stimulating contraction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56</a:t>
            </a:fld>
            <a:endParaRPr lang="en-US"/>
          </a:p>
        </p:txBody>
      </p:sp>
    </p:spTree>
    <p:extLst>
      <p:ext uri="{BB962C8B-B14F-4D97-AF65-F5344CB8AC3E}">
        <p14:creationId xmlns:p14="http://schemas.microsoft.com/office/powerpoint/2010/main" val="365064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molecular switch’ of the b2-adrenergic receptor from the positive inotropic </a:t>
            </a:r>
            <a:r>
              <a:rPr lang="en-US" sz="1200" dirty="0" err="1" smtClean="0"/>
              <a:t>Gs</a:t>
            </a:r>
            <a:r>
              <a:rPr lang="en-US" sz="1200" dirty="0" smtClean="0"/>
              <a:t> to the negatively inotropic </a:t>
            </a:r>
            <a:r>
              <a:rPr lang="en-US" sz="1200" dirty="0" err="1" smtClean="0"/>
              <a:t>Gi</a:t>
            </a:r>
            <a:r>
              <a:rPr lang="en-US" sz="1200" dirty="0" smtClean="0"/>
              <a:t> pathway </a:t>
            </a:r>
          </a:p>
          <a:p>
            <a:r>
              <a:rPr lang="en-US" sz="1200" b="0" i="0" u="none" strike="noStrike" kern="1200" baseline="0" dirty="0" smtClean="0">
                <a:solidFill>
                  <a:schemeClr val="tx2"/>
                </a:solidFill>
                <a:latin typeface="+mn-lt"/>
                <a:ea typeface="+mn-ea"/>
                <a:cs typeface="+mn-cs"/>
              </a:rPr>
              <a:t>TTS patients have been found to have markers of increased NO </a:t>
            </a:r>
            <a:r>
              <a:rPr lang="en-US" sz="1200" b="0" i="0" u="none" strike="noStrike" kern="1200" baseline="0" dirty="0" err="1" smtClean="0">
                <a:solidFill>
                  <a:schemeClr val="tx2"/>
                </a:solidFill>
                <a:latin typeface="+mn-lt"/>
                <a:ea typeface="+mn-ea"/>
                <a:cs typeface="+mn-cs"/>
              </a:rPr>
              <a:t>signallin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57</a:t>
            </a:fld>
            <a:endParaRPr lang="en-US"/>
          </a:p>
        </p:txBody>
      </p:sp>
    </p:spTree>
    <p:extLst>
      <p:ext uri="{BB962C8B-B14F-4D97-AF65-F5344CB8AC3E}">
        <p14:creationId xmlns:p14="http://schemas.microsoft.com/office/powerpoint/2010/main" val="3510101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59</a:t>
            </a:fld>
            <a:endParaRPr lang="en-US"/>
          </a:p>
        </p:txBody>
      </p:sp>
    </p:spTree>
    <p:extLst>
      <p:ext uri="{BB962C8B-B14F-4D97-AF65-F5344CB8AC3E}">
        <p14:creationId xmlns:p14="http://schemas.microsoft.com/office/powerpoint/2010/main" val="2883835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induced pluripotent stem cell-derived </a:t>
            </a:r>
            <a:r>
              <a:rPr lang="en-US" sz="1200" b="0" i="0" u="none" strike="noStrike" kern="1200" baseline="0" dirty="0" err="1" smtClean="0">
                <a:solidFill>
                  <a:schemeClr val="tx2"/>
                </a:solidFill>
                <a:latin typeface="+mn-lt"/>
                <a:ea typeface="+mn-ea"/>
                <a:cs typeface="+mn-cs"/>
              </a:rPr>
              <a:t>cardiomyocytes</a:t>
            </a:r>
            <a:r>
              <a:rPr lang="en-US" sz="1200" b="0" i="0" u="none" strike="noStrike" kern="1200" baseline="0" dirty="0" smtClean="0">
                <a:solidFill>
                  <a:schemeClr val="tx2"/>
                </a:solidFill>
                <a:latin typeface="+mn-lt"/>
                <a:ea typeface="+mn-ea"/>
                <a:cs typeface="+mn-cs"/>
              </a:rPr>
              <a:t> (</a:t>
            </a:r>
            <a:r>
              <a:rPr lang="en-US" sz="1200" b="0" i="0" u="none" strike="noStrike" kern="1200" baseline="0" dirty="0" err="1" smtClean="0">
                <a:solidFill>
                  <a:schemeClr val="tx2"/>
                </a:solidFill>
                <a:latin typeface="+mn-lt"/>
                <a:ea typeface="+mn-ea"/>
                <a:cs typeface="+mn-cs"/>
              </a:rPr>
              <a:t>iPSCCMs</a:t>
            </a:r>
            <a:r>
              <a:rPr lang="en-US" sz="1200" b="0" i="0" u="none" strike="noStrike" kern="1200" baseline="0" dirty="0" smtClean="0">
                <a:solidFill>
                  <a:schemeClr val="tx2"/>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64</a:t>
            </a:fld>
            <a:endParaRPr lang="en-US"/>
          </a:p>
        </p:txBody>
      </p:sp>
    </p:spTree>
    <p:extLst>
      <p:ext uri="{BB962C8B-B14F-4D97-AF65-F5344CB8AC3E}">
        <p14:creationId xmlns:p14="http://schemas.microsoft.com/office/powerpoint/2010/main" val="3031125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SNRIs may facilitate myocardial stunning</a:t>
            </a:r>
          </a:p>
          <a:p>
            <a:r>
              <a:rPr lang="en-US" dirty="0" smtClean="0"/>
              <a:t>3. </a:t>
            </a:r>
            <a:r>
              <a:rPr lang="pt-BR" sz="1200" b="0" i="0" u="none" strike="noStrike" kern="1200" baseline="0" dirty="0" smtClean="0">
                <a:solidFill>
                  <a:schemeClr val="tx2"/>
                </a:solidFill>
                <a:latin typeface="+mn-lt"/>
                <a:ea typeface="+mn-ea"/>
                <a:cs typeface="+mn-cs"/>
              </a:rPr>
              <a:t>insula, amygdala, cingulate cortex, and hippocampus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66</a:t>
            </a:fld>
            <a:endParaRPr lang="en-US"/>
          </a:p>
        </p:txBody>
      </p:sp>
    </p:spTree>
    <p:extLst>
      <p:ext uri="{BB962C8B-B14F-4D97-AF65-F5344CB8AC3E}">
        <p14:creationId xmlns:p14="http://schemas.microsoft.com/office/powerpoint/2010/main" val="2609598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combination of emotional and physical issues16 (e.g. panic attack during a medical procedure), as well as environmental triggers such as long-term exposure to aircraft noise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69</a:t>
            </a:fld>
            <a:endParaRPr lang="en-US"/>
          </a:p>
        </p:txBody>
      </p:sp>
    </p:spTree>
    <p:extLst>
      <p:ext uri="{BB962C8B-B14F-4D97-AF65-F5344CB8AC3E}">
        <p14:creationId xmlns:p14="http://schemas.microsoft.com/office/powerpoint/2010/main" val="4248525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definite diagnosis cannot be established at presentation because of the need to demonstrate the reversible nature of the condition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77</a:t>
            </a:fld>
            <a:endParaRPr lang="en-US"/>
          </a:p>
        </p:txBody>
      </p:sp>
    </p:spTree>
    <p:extLst>
      <p:ext uri="{BB962C8B-B14F-4D97-AF65-F5344CB8AC3E}">
        <p14:creationId xmlns:p14="http://schemas.microsoft.com/office/powerpoint/2010/main" val="194292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5. ECG findings are influenced by several variables, including the geographic pattern of left ventricular (LV) ballooning, presence or absence of right ventricular (RV) ballooning, time from symptom onset to presentation, presence of myocardial </a:t>
            </a:r>
            <a:r>
              <a:rPr lang="en-US" sz="1200" b="0" i="0" u="none" strike="noStrike" kern="1200" baseline="0" dirty="0" err="1" smtClean="0">
                <a:solidFill>
                  <a:schemeClr val="tx2"/>
                </a:solidFill>
                <a:latin typeface="+mn-lt"/>
                <a:ea typeface="+mn-ea"/>
                <a:cs typeface="+mn-cs"/>
              </a:rPr>
              <a:t>oedema</a:t>
            </a:r>
            <a:r>
              <a:rPr lang="en-US" sz="1200" b="0" i="0" u="none" strike="noStrike" kern="1200" baseline="0" dirty="0" smtClean="0">
                <a:solidFill>
                  <a:schemeClr val="tx2"/>
                </a:solidFill>
                <a:latin typeface="+mn-lt"/>
                <a:ea typeface="+mn-ea"/>
                <a:cs typeface="+mn-cs"/>
              </a:rPr>
              <a:t>, and recovery rate of myocardial cellular function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78</a:t>
            </a:fld>
            <a:endParaRPr lang="en-US"/>
          </a:p>
        </p:txBody>
      </p:sp>
    </p:spTree>
    <p:extLst>
      <p:ext uri="{BB962C8B-B14F-4D97-AF65-F5344CB8AC3E}">
        <p14:creationId xmlns:p14="http://schemas.microsoft.com/office/powerpoint/2010/main" val="2700109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precordial, lateral, and apical ECG leads</a:t>
            </a:r>
            <a:endParaRPr lang="en-US" u="sng" dirty="0" smtClean="0"/>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79</a:t>
            </a:fld>
            <a:endParaRPr lang="en-US"/>
          </a:p>
        </p:txBody>
      </p:sp>
    </p:spTree>
    <p:extLst>
      <p:ext uri="{BB962C8B-B14F-4D97-AF65-F5344CB8AC3E}">
        <p14:creationId xmlns:p14="http://schemas.microsoft.com/office/powerpoint/2010/main" val="4245080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 waves - </a:t>
            </a:r>
            <a:r>
              <a:rPr lang="en-US" sz="1200" b="0" i="0" u="none" strike="noStrike" kern="1200" baseline="0" dirty="0" smtClean="0">
                <a:solidFill>
                  <a:schemeClr val="tx2"/>
                </a:solidFill>
                <a:latin typeface="+mn-lt"/>
                <a:ea typeface="+mn-ea"/>
                <a:cs typeface="+mn-cs"/>
              </a:rPr>
              <a:t>associated with death from cardiac causes and/or ventricular tachyarrhythmia</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81</a:t>
            </a:fld>
            <a:endParaRPr lang="en-US"/>
          </a:p>
        </p:txBody>
      </p:sp>
    </p:spTree>
    <p:extLst>
      <p:ext uri="{BB962C8B-B14F-4D97-AF65-F5344CB8AC3E}">
        <p14:creationId xmlns:p14="http://schemas.microsoft.com/office/powerpoint/2010/main" val="24534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true incidence is likely higher, if one</a:t>
            </a:r>
          </a:p>
          <a:p>
            <a:r>
              <a:rPr lang="en-US" sz="1200" b="0" i="0" u="none" strike="noStrike" kern="1200" baseline="0" dirty="0" smtClean="0">
                <a:solidFill>
                  <a:schemeClr val="tx2"/>
                </a:solidFill>
                <a:latin typeface="+mn-lt"/>
                <a:ea typeface="+mn-ea"/>
                <a:cs typeface="+mn-cs"/>
              </a:rPr>
              <a:t>considers that milder forms may not receive medical</a:t>
            </a:r>
          </a:p>
          <a:p>
            <a:r>
              <a:rPr lang="en-US" sz="1200" b="0" i="0" u="none" strike="noStrike" kern="1200" baseline="0" dirty="0" smtClean="0">
                <a:solidFill>
                  <a:schemeClr val="tx2"/>
                </a:solidFill>
                <a:latin typeface="+mn-lt"/>
                <a:ea typeface="+mn-ea"/>
                <a:cs typeface="+mn-cs"/>
              </a:rPr>
              <a:t>attention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15</a:t>
            </a:fld>
            <a:endParaRPr lang="en-US"/>
          </a:p>
        </p:txBody>
      </p:sp>
    </p:spTree>
    <p:extLst>
      <p:ext uri="{BB962C8B-B14F-4D97-AF65-F5344CB8AC3E}">
        <p14:creationId xmlns:p14="http://schemas.microsoft.com/office/powerpoint/2010/main" val="3839093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measured by conventional assays (not high sensitivity)</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83</a:t>
            </a:fld>
            <a:endParaRPr lang="en-US"/>
          </a:p>
        </p:txBody>
      </p:sp>
    </p:spTree>
    <p:extLst>
      <p:ext uri="{BB962C8B-B14F-4D97-AF65-F5344CB8AC3E}">
        <p14:creationId xmlns:p14="http://schemas.microsoft.com/office/powerpoint/2010/main" val="33894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t>
            </a:r>
            <a:r>
              <a:rPr lang="en-US" sz="1200" b="0" i="0" u="none" strike="noStrike" kern="1200" baseline="0" dirty="0" smtClean="0">
                <a:solidFill>
                  <a:schemeClr val="tx2"/>
                </a:solidFill>
                <a:latin typeface="+mn-lt"/>
                <a:ea typeface="+mn-ea"/>
                <a:cs typeface="+mn-cs"/>
              </a:rPr>
              <a:t>useful method especially in patients in whom CAG is not performed, mainly due to active bleeding or other comorbid conditions that may imbalance the risk-benefit ratio of CAG. Myocardial </a:t>
            </a:r>
            <a:r>
              <a:rPr lang="en-US" sz="1200" b="0" i="0" u="none" strike="noStrike" kern="1200" baseline="0" dirty="0" err="1" smtClean="0">
                <a:solidFill>
                  <a:schemeClr val="tx2"/>
                </a:solidFill>
                <a:latin typeface="+mn-lt"/>
                <a:ea typeface="+mn-ea"/>
                <a:cs typeface="+mn-cs"/>
              </a:rPr>
              <a:t>opacification</a:t>
            </a:r>
            <a:r>
              <a:rPr lang="en-US" sz="1200" b="0" i="0" u="none" strike="noStrike" kern="1200" baseline="0" dirty="0" smtClean="0">
                <a:solidFill>
                  <a:schemeClr val="tx2"/>
                </a:solidFill>
                <a:latin typeface="+mn-lt"/>
                <a:ea typeface="+mn-ea"/>
                <a:cs typeface="+mn-cs"/>
              </a:rPr>
              <a:t> is reduced within dysfunctional segments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87</a:t>
            </a:fld>
            <a:endParaRPr lang="en-US"/>
          </a:p>
        </p:txBody>
      </p:sp>
    </p:spTree>
    <p:extLst>
      <p:ext uri="{BB962C8B-B14F-4D97-AF65-F5344CB8AC3E}">
        <p14:creationId xmlns:p14="http://schemas.microsoft.com/office/powerpoint/2010/main" val="1574712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Echo may help in detecting</a:t>
            </a:r>
            <a:r>
              <a:rPr lang="en-US" baseline="0" dirty="0" smtClean="0"/>
              <a:t> complications of TTS like….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88</a:t>
            </a:fld>
            <a:endParaRPr lang="en-US"/>
          </a:p>
        </p:txBody>
      </p:sp>
    </p:spTree>
    <p:extLst>
      <p:ext uri="{BB962C8B-B14F-4D97-AF65-F5344CB8AC3E}">
        <p14:creationId xmlns:p14="http://schemas.microsoft.com/office/powerpoint/2010/main" val="3366521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smtClean="0">
                <a:solidFill>
                  <a:schemeClr val="tx2"/>
                </a:solidFill>
                <a:latin typeface="+mn-lt"/>
                <a:ea typeface="+mn-ea"/>
                <a:cs typeface="+mn-cs"/>
              </a:rPr>
              <a:t>Terminal malignancy, intracranial bleeding, advanced age with frailty and bleeding diathesis</a:t>
            </a:r>
          </a:p>
          <a:p>
            <a:r>
              <a:rPr lang="en-US" sz="1200" b="0" i="0" u="none" strike="noStrike" kern="1200" baseline="0" dirty="0" smtClean="0">
                <a:solidFill>
                  <a:schemeClr val="tx2"/>
                </a:solidFill>
                <a:latin typeface="+mn-lt"/>
                <a:ea typeface="+mn-ea"/>
                <a:cs typeface="+mn-cs"/>
              </a:rPr>
              <a:t>3.  Assessment of LV contraction by CCTA requires image acquisition throughout the cardiac cycle and thus higher radiation exposure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89</a:t>
            </a:fld>
            <a:endParaRPr lang="en-US"/>
          </a:p>
        </p:txBody>
      </p:sp>
    </p:spTree>
    <p:extLst>
      <p:ext uri="{BB962C8B-B14F-4D97-AF65-F5344CB8AC3E}">
        <p14:creationId xmlns:p14="http://schemas.microsoft.com/office/powerpoint/2010/main" val="2079220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asterisks indicate</a:t>
            </a:r>
          </a:p>
          <a:p>
            <a:r>
              <a:rPr lang="en-US" dirty="0" smtClean="0"/>
              <a:t>pericardial effusion (C.1) and yellow arrows (C.2) shows the region of </a:t>
            </a:r>
            <a:r>
              <a:rPr lang="en-US" dirty="0" err="1" smtClean="0"/>
              <a:t>akinesia</a:t>
            </a:r>
            <a:endParaRPr lang="en-US" dirty="0" smtClean="0"/>
          </a:p>
          <a:p>
            <a:endParaRPr lang="en-US" dirty="0" smtClean="0"/>
          </a:p>
          <a:p>
            <a:r>
              <a:rPr lang="en-US" dirty="0" smtClean="0"/>
              <a:t>normal signal</a:t>
            </a:r>
          </a:p>
          <a:p>
            <a:r>
              <a:rPr lang="en-US" dirty="0" smtClean="0"/>
              <a:t>intensity of the basal myocardium (3) and global </a:t>
            </a:r>
            <a:r>
              <a:rPr lang="en-US" dirty="0" err="1" smtClean="0"/>
              <a:t>oedema</a:t>
            </a:r>
            <a:r>
              <a:rPr lang="en-US" dirty="0" smtClean="0"/>
              <a:t> of the mid and apical myocardium</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92</a:t>
            </a:fld>
            <a:endParaRPr lang="en-US"/>
          </a:p>
        </p:txBody>
      </p:sp>
    </p:spTree>
    <p:extLst>
      <p:ext uri="{BB962C8B-B14F-4D97-AF65-F5344CB8AC3E}">
        <p14:creationId xmlns:p14="http://schemas.microsoft.com/office/powerpoint/2010/main" val="3628077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prevalence</a:t>
            </a:r>
          </a:p>
          <a:p>
            <a:r>
              <a:rPr lang="en-US" sz="1200" b="0" i="0" u="none" strike="noStrike" kern="1200" baseline="0" dirty="0" smtClean="0">
                <a:solidFill>
                  <a:schemeClr val="tx2"/>
                </a:solidFill>
                <a:latin typeface="+mn-lt"/>
                <a:ea typeface="+mn-ea"/>
                <a:cs typeface="+mn-cs"/>
              </a:rPr>
              <a:t>of diabetes mellitus in TTS is lower than expected for an </a:t>
            </a:r>
            <a:r>
              <a:rPr lang="en-US" sz="1200" b="0" i="0" u="none" strike="noStrike" kern="1200" baseline="0" dirty="0" err="1" smtClean="0">
                <a:solidFill>
                  <a:schemeClr val="tx2"/>
                </a:solidFill>
                <a:latin typeface="+mn-lt"/>
                <a:ea typeface="+mn-ea"/>
                <a:cs typeface="+mn-cs"/>
              </a:rPr>
              <a:t>ageand</a:t>
            </a:r>
            <a:r>
              <a:rPr lang="en-US" sz="1200" b="0" i="0" u="none" strike="noStrike" kern="1200" baseline="0" dirty="0" smtClean="0">
                <a:solidFill>
                  <a:schemeClr val="tx2"/>
                </a:solidFill>
                <a:latin typeface="+mn-lt"/>
                <a:ea typeface="+mn-ea"/>
                <a:cs typeface="+mn-cs"/>
              </a:rPr>
              <a:t> sex-matched population</a:t>
            </a:r>
          </a:p>
          <a:p>
            <a:endParaRPr lang="en-US" sz="1200" b="0" i="0" u="none" strike="noStrike" kern="1200" baseline="0" dirty="0" smtClean="0">
              <a:solidFill>
                <a:schemeClr val="tx2"/>
              </a:solidFill>
              <a:latin typeface="+mn-lt"/>
              <a:ea typeface="+mn-ea"/>
              <a:cs typeface="+mn-cs"/>
            </a:endParaRPr>
          </a:p>
          <a:p>
            <a:r>
              <a:rPr lang="en-US" sz="1200" b="0" i="0" u="none" strike="noStrike" kern="1200" baseline="0" dirty="0" smtClean="0">
                <a:solidFill>
                  <a:schemeClr val="tx2"/>
                </a:solidFill>
                <a:latin typeface="+mn-lt"/>
                <a:ea typeface="+mn-ea"/>
                <a:cs typeface="+mn-cs"/>
              </a:rPr>
              <a:t>Some studies : Patients with diabetes mellitus have a more </a:t>
            </a:r>
            <a:r>
              <a:rPr lang="en-US" sz="1200" b="0" i="0" u="none" strike="noStrike" kern="1200" baseline="0" dirty="0" err="1" smtClean="0">
                <a:solidFill>
                  <a:schemeClr val="tx2"/>
                </a:solidFill>
                <a:latin typeface="+mn-lt"/>
                <a:ea typeface="+mn-ea"/>
                <a:cs typeface="+mn-cs"/>
              </a:rPr>
              <a:t>favourable</a:t>
            </a:r>
            <a:r>
              <a:rPr lang="en-US" sz="1200" b="0" i="0" u="none" strike="noStrike" kern="1200" baseline="0" dirty="0" smtClean="0">
                <a:solidFill>
                  <a:schemeClr val="tx2"/>
                </a:solidFill>
                <a:latin typeface="+mn-lt"/>
                <a:ea typeface="+mn-ea"/>
                <a:cs typeface="+mn-cs"/>
              </a:rPr>
              <a:t> in-hospital and 1-year outcome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100</a:t>
            </a:fld>
            <a:endParaRPr lang="en-US"/>
          </a:p>
        </p:txBody>
      </p:sp>
    </p:spTree>
    <p:extLst>
      <p:ext uri="{BB962C8B-B14F-4D97-AF65-F5344CB8AC3E}">
        <p14:creationId xmlns:p14="http://schemas.microsoft.com/office/powerpoint/2010/main" val="3881374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2. due to the potential risk of pause-dependent </a:t>
            </a:r>
            <a:r>
              <a:rPr lang="en-US" sz="1200" b="0" i="0" u="none" strike="noStrike" kern="1200" baseline="0" dirty="0" err="1" smtClean="0">
                <a:solidFill>
                  <a:schemeClr val="tx2"/>
                </a:solidFill>
                <a:latin typeface="+mn-lt"/>
                <a:ea typeface="+mn-ea"/>
                <a:cs typeface="+mn-cs"/>
              </a:rPr>
              <a:t>torsades</a:t>
            </a:r>
            <a:r>
              <a:rPr lang="en-US" sz="1200" b="0" i="0" u="none" strike="noStrike" kern="1200" baseline="0" dirty="0" smtClean="0">
                <a:solidFill>
                  <a:schemeClr val="tx2"/>
                </a:solidFill>
                <a:latin typeface="+mn-lt"/>
                <a:ea typeface="+mn-ea"/>
                <a:cs typeface="+mn-cs"/>
              </a:rPr>
              <a:t> de pointes, beta-blockers should be used cautiously, especially in patients with bradycardia and </a:t>
            </a:r>
            <a:r>
              <a:rPr lang="en-US" sz="1200" b="0" i="0" u="none" strike="noStrike" kern="1200" baseline="0" dirty="0" err="1" smtClean="0">
                <a:solidFill>
                  <a:schemeClr val="tx2"/>
                </a:solidFill>
                <a:latin typeface="+mn-lt"/>
                <a:ea typeface="+mn-ea"/>
                <a:cs typeface="+mn-cs"/>
              </a:rPr>
              <a:t>QTc</a:t>
            </a:r>
            <a:r>
              <a:rPr lang="en-US" sz="1200" b="0" i="0" u="none" strike="noStrike" kern="1200" baseline="0" dirty="0" smtClean="0">
                <a:solidFill>
                  <a:schemeClr val="tx2"/>
                </a:solidFill>
                <a:latin typeface="+mn-lt"/>
                <a:ea typeface="+mn-ea"/>
                <a:cs typeface="+mn-cs"/>
              </a:rPr>
              <a:t> &gt;500ms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106</a:t>
            </a:fld>
            <a:endParaRPr lang="en-US"/>
          </a:p>
        </p:txBody>
      </p:sp>
    </p:spTree>
    <p:extLst>
      <p:ext uri="{BB962C8B-B14F-4D97-AF65-F5344CB8AC3E}">
        <p14:creationId xmlns:p14="http://schemas.microsoft.com/office/powerpoint/2010/main" val="4235877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t>
            </a:r>
            <a:r>
              <a:rPr lang="en-US" sz="1200" b="0" i="0" u="none" strike="noStrike" kern="1200" baseline="0" dirty="0" smtClean="0">
                <a:solidFill>
                  <a:schemeClr val="tx2"/>
                </a:solidFill>
                <a:latin typeface="+mn-lt"/>
                <a:ea typeface="+mn-ea"/>
                <a:cs typeface="+mn-cs"/>
              </a:rPr>
              <a:t>one-third of patients experienced a TTS recurrence during beta-blockade. Suggesting that other receptors such as </a:t>
            </a:r>
            <a:r>
              <a:rPr lang="en-US" sz="1200" b="0" i="0" u="none" strike="noStrike" kern="1200" baseline="0" dirty="0" err="1" smtClean="0">
                <a:solidFill>
                  <a:schemeClr val="tx2"/>
                </a:solidFill>
                <a:latin typeface="+mn-lt"/>
                <a:ea typeface="+mn-ea"/>
                <a:cs typeface="+mn-cs"/>
              </a:rPr>
              <a:t>alphareceptors</a:t>
            </a:r>
            <a:r>
              <a:rPr lang="en-US" sz="1200" b="0" i="0" u="none" strike="noStrike" kern="1200" baseline="0" dirty="0" smtClean="0">
                <a:solidFill>
                  <a:schemeClr val="tx2"/>
                </a:solidFill>
                <a:latin typeface="+mn-lt"/>
                <a:ea typeface="+mn-ea"/>
                <a:cs typeface="+mn-cs"/>
              </a:rPr>
              <a:t>, that are more prevalent in the coronary microcirculation, might be involved</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107</a:t>
            </a:fld>
            <a:endParaRPr lang="en-US"/>
          </a:p>
        </p:txBody>
      </p:sp>
    </p:spTree>
    <p:extLst>
      <p:ext uri="{BB962C8B-B14F-4D97-AF65-F5344CB8AC3E}">
        <p14:creationId xmlns:p14="http://schemas.microsoft.com/office/powerpoint/2010/main" val="253642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Postmenopausal women have an increased sympathetic drive and endothelial dysfunction, predisposing to </a:t>
            </a:r>
            <a:r>
              <a:rPr lang="en-US" sz="1200" b="0" i="0" u="none" strike="noStrike" kern="1200" baseline="0" dirty="0" err="1" smtClean="0">
                <a:solidFill>
                  <a:schemeClr val="tx2"/>
                </a:solidFill>
                <a:latin typeface="+mn-lt"/>
                <a:ea typeface="+mn-ea"/>
                <a:cs typeface="+mn-cs"/>
              </a:rPr>
              <a:t>microvascular</a:t>
            </a:r>
            <a:r>
              <a:rPr lang="en-US" sz="1200" b="0" i="0" u="none" strike="noStrike" kern="1200" baseline="0" dirty="0" smtClean="0">
                <a:solidFill>
                  <a:schemeClr val="tx2"/>
                </a:solidFill>
                <a:latin typeface="+mn-lt"/>
                <a:ea typeface="+mn-ea"/>
                <a:cs typeface="+mn-cs"/>
              </a:rPr>
              <a:t> dysfunction. </a:t>
            </a:r>
          </a:p>
          <a:p>
            <a:r>
              <a:rPr lang="en-US" sz="1200" b="0" i="0" u="none" strike="noStrike" kern="1200" baseline="0" dirty="0" smtClean="0">
                <a:solidFill>
                  <a:schemeClr val="tx2"/>
                </a:solidFill>
                <a:latin typeface="+mn-lt"/>
                <a:ea typeface="+mn-ea"/>
                <a:cs typeface="+mn-cs"/>
              </a:rPr>
              <a:t>More markers of oxidative stress, greater anxiety, depression, and sleep disturbances, increase in NPY with menopause</a:t>
            </a:r>
          </a:p>
          <a:p>
            <a:endParaRPr lang="en-US" sz="1200" b="0" i="0" u="none" strike="noStrike" kern="1200" baseline="0" dirty="0" smtClean="0">
              <a:solidFill>
                <a:schemeClr val="tx2"/>
              </a:solidFill>
              <a:latin typeface="+mn-lt"/>
              <a:ea typeface="+mn-ea"/>
              <a:cs typeface="+mn-cs"/>
            </a:endParaRPr>
          </a:p>
          <a:p>
            <a:r>
              <a:rPr lang="en-US" sz="1200" b="0" i="0" u="none" strike="noStrike" kern="1200" baseline="0" dirty="0" smtClean="0">
                <a:solidFill>
                  <a:schemeClr val="tx2"/>
                </a:solidFill>
                <a:latin typeface="+mn-lt"/>
                <a:ea typeface="+mn-ea"/>
                <a:cs typeface="+mn-cs"/>
              </a:rPr>
              <a:t>With growing awareness of TTS, male patients are diagnosed more often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16</a:t>
            </a:fld>
            <a:endParaRPr lang="en-US"/>
          </a:p>
        </p:txBody>
      </p:sp>
    </p:spTree>
    <p:extLst>
      <p:ext uri="{BB962C8B-B14F-4D97-AF65-F5344CB8AC3E}">
        <p14:creationId xmlns:p14="http://schemas.microsoft.com/office/powerpoint/2010/main" val="356992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Templin et al. NEJM 2015.</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17</a:t>
            </a:fld>
            <a:endParaRPr lang="en-US"/>
          </a:p>
        </p:txBody>
      </p:sp>
    </p:spTree>
    <p:extLst>
      <p:ext uri="{BB962C8B-B14F-4D97-AF65-F5344CB8AC3E}">
        <p14:creationId xmlns:p14="http://schemas.microsoft.com/office/powerpoint/2010/main" val="4177251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4. </a:t>
            </a:r>
            <a:r>
              <a:rPr lang="en-US" sz="1200" b="0" i="0" u="none" strike="noStrike" kern="1200" baseline="0" dirty="0" err="1" smtClean="0">
                <a:solidFill>
                  <a:schemeClr val="tx2"/>
                </a:solidFill>
                <a:latin typeface="+mn-lt"/>
                <a:ea typeface="+mn-ea"/>
                <a:cs typeface="+mn-cs"/>
              </a:rPr>
              <a:t>Deshmukh</a:t>
            </a:r>
            <a:r>
              <a:rPr lang="en-US" sz="1200" b="0" i="0" u="none" strike="noStrike" kern="1200" baseline="0" dirty="0" smtClean="0">
                <a:solidFill>
                  <a:schemeClr val="tx2"/>
                </a:solidFill>
                <a:latin typeface="+mn-lt"/>
                <a:ea typeface="+mn-ea"/>
                <a:cs typeface="+mn-cs"/>
              </a:rPr>
              <a:t> A, Kumar G, Pant S, </a:t>
            </a:r>
            <a:r>
              <a:rPr lang="en-US" sz="1200" b="0" i="0" u="none" strike="noStrike" kern="1200" baseline="0" dirty="0" err="1" smtClean="0">
                <a:solidFill>
                  <a:schemeClr val="tx2"/>
                </a:solidFill>
                <a:latin typeface="+mn-lt"/>
                <a:ea typeface="+mn-ea"/>
                <a:cs typeface="+mn-cs"/>
              </a:rPr>
              <a:t>Rihal</a:t>
            </a:r>
            <a:r>
              <a:rPr lang="en-US" sz="1200" b="0" i="0" u="none" strike="noStrike" kern="1200" baseline="0" dirty="0" smtClean="0">
                <a:solidFill>
                  <a:schemeClr val="tx2"/>
                </a:solidFill>
                <a:latin typeface="+mn-lt"/>
                <a:ea typeface="+mn-ea"/>
                <a:cs typeface="+mn-cs"/>
              </a:rPr>
              <a:t> C, </a:t>
            </a:r>
            <a:r>
              <a:rPr lang="en-US" sz="1200" b="0" i="0" u="none" strike="noStrike" kern="1200" baseline="0" dirty="0" err="1" smtClean="0">
                <a:solidFill>
                  <a:schemeClr val="tx2"/>
                </a:solidFill>
                <a:latin typeface="+mn-lt"/>
                <a:ea typeface="+mn-ea"/>
                <a:cs typeface="+mn-cs"/>
              </a:rPr>
              <a:t>Murugiah</a:t>
            </a:r>
            <a:r>
              <a:rPr lang="en-US" sz="1200" b="0" i="0" u="none" strike="noStrike" kern="1200" baseline="0" dirty="0" smtClean="0">
                <a:solidFill>
                  <a:schemeClr val="tx2"/>
                </a:solidFill>
                <a:latin typeface="+mn-lt"/>
                <a:ea typeface="+mn-ea"/>
                <a:cs typeface="+mn-cs"/>
              </a:rPr>
              <a:t> K, Mehta JL. Prevalence</a:t>
            </a:r>
          </a:p>
          <a:p>
            <a:r>
              <a:rPr lang="en-US" sz="1200" b="0" i="0" u="none" strike="noStrike" kern="1200" baseline="0" dirty="0" smtClean="0">
                <a:solidFill>
                  <a:schemeClr val="tx2"/>
                </a:solidFill>
                <a:latin typeface="+mn-lt"/>
                <a:ea typeface="+mn-ea"/>
                <a:cs typeface="+mn-cs"/>
              </a:rPr>
              <a:t>of </a:t>
            </a:r>
            <a:r>
              <a:rPr lang="en-US" sz="1200" b="0" i="0" u="none" strike="noStrike" kern="1200" baseline="0" dirty="0" err="1" smtClean="0">
                <a:solidFill>
                  <a:schemeClr val="tx2"/>
                </a:solidFill>
                <a:latin typeface="+mn-lt"/>
                <a:ea typeface="+mn-ea"/>
                <a:cs typeface="+mn-cs"/>
              </a:rPr>
              <a:t>Takotsubo</a:t>
            </a:r>
            <a:r>
              <a:rPr lang="en-US" sz="1200" b="0" i="0" u="none" strike="noStrike" kern="1200" baseline="0" dirty="0" smtClean="0">
                <a:solidFill>
                  <a:schemeClr val="tx2"/>
                </a:solidFill>
                <a:latin typeface="+mn-lt"/>
                <a:ea typeface="+mn-ea"/>
                <a:cs typeface="+mn-cs"/>
              </a:rPr>
              <a:t> cardiomyopathy in the United States. Am Heart J 2012;164:</a:t>
            </a:r>
          </a:p>
          <a:p>
            <a:r>
              <a:rPr lang="en-US" sz="1200" b="0" i="0" u="none" strike="noStrike" kern="1200" baseline="0" dirty="0" smtClean="0">
                <a:solidFill>
                  <a:schemeClr val="tx2"/>
                </a:solidFill>
                <a:latin typeface="+mn-lt"/>
                <a:ea typeface="+mn-ea"/>
                <a:cs typeface="+mn-cs"/>
              </a:rPr>
              <a:t>66–71 e1</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18</a:t>
            </a:fld>
            <a:endParaRPr lang="en-US"/>
          </a:p>
        </p:txBody>
      </p:sp>
    </p:spTree>
    <p:extLst>
      <p:ext uri="{BB962C8B-B14F-4D97-AF65-F5344CB8AC3E}">
        <p14:creationId xmlns:p14="http://schemas.microsoft.com/office/powerpoint/2010/main" val="120174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mechanism of uptake of TF by </a:t>
            </a:r>
            <a:r>
              <a:rPr lang="en-US" sz="1200" b="0" i="0" u="none" strike="noStrike" kern="1200" baseline="0" dirty="0" err="1" smtClean="0">
                <a:solidFill>
                  <a:schemeClr val="tx2"/>
                </a:solidFill>
                <a:latin typeface="+mn-lt"/>
                <a:ea typeface="+mn-ea"/>
                <a:cs typeface="+mn-cs"/>
              </a:rPr>
              <a:t>myocytes</a:t>
            </a:r>
            <a:r>
              <a:rPr lang="en-US" sz="1200" b="0" i="0" u="none" strike="noStrike" kern="1200" baseline="0" dirty="0" smtClean="0">
                <a:solidFill>
                  <a:schemeClr val="tx2"/>
                </a:solidFill>
                <a:latin typeface="+mn-lt"/>
                <a:ea typeface="+mn-ea"/>
                <a:cs typeface="+mn-cs"/>
              </a:rPr>
              <a:t> was reported as via a metabolism-dependent process, and subcellular localization was in the mitochondria (19). Thus, it was suggested that the </a:t>
            </a:r>
            <a:r>
              <a:rPr lang="en-US" sz="1200" b="0" i="0" u="none" strike="noStrike" kern="1200" baseline="0" dirty="0" err="1" smtClean="0">
                <a:solidFill>
                  <a:schemeClr val="tx2"/>
                </a:solidFill>
                <a:latin typeface="+mn-lt"/>
                <a:ea typeface="+mn-ea"/>
                <a:cs typeface="+mn-cs"/>
              </a:rPr>
              <a:t>scintigraphic</a:t>
            </a:r>
            <a:r>
              <a:rPr lang="en-US" sz="1200" b="0" i="0" u="none" strike="noStrike" kern="1200" baseline="0" dirty="0" smtClean="0">
                <a:solidFill>
                  <a:schemeClr val="tx2"/>
                </a:solidFill>
                <a:latin typeface="+mn-lt"/>
                <a:ea typeface="+mn-ea"/>
                <a:cs typeface="+mn-cs"/>
              </a:rPr>
              <a:t> abnormality was caused by the abnormalities in the mitochondria. Two patients were without </a:t>
            </a:r>
            <a:r>
              <a:rPr lang="en-US" sz="1200" b="0" i="0" u="none" strike="noStrike" kern="1200" baseline="0" dirty="0" err="1" smtClean="0">
                <a:solidFill>
                  <a:schemeClr val="tx2"/>
                </a:solidFill>
                <a:latin typeface="+mn-lt"/>
                <a:ea typeface="+mn-ea"/>
                <a:cs typeface="+mn-cs"/>
              </a:rPr>
              <a:t>scintigraphic</a:t>
            </a:r>
            <a:r>
              <a:rPr lang="en-US" sz="1200" b="0" i="0" u="none" strike="noStrike" kern="1200" baseline="0" dirty="0" smtClean="0">
                <a:solidFill>
                  <a:schemeClr val="tx2"/>
                </a:solidFill>
                <a:latin typeface="+mn-lt"/>
                <a:ea typeface="+mn-ea"/>
                <a:cs typeface="+mn-cs"/>
              </a:rPr>
              <a:t> abnormality.</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23</a:t>
            </a:fld>
            <a:endParaRPr lang="en-US"/>
          </a:p>
        </p:txBody>
      </p:sp>
    </p:spTree>
    <p:extLst>
      <p:ext uri="{BB962C8B-B14F-4D97-AF65-F5344CB8AC3E}">
        <p14:creationId xmlns:p14="http://schemas.microsoft.com/office/powerpoint/2010/main" val="1021321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other three patients (18%) revealed inverted T waves in several leads during the acute phase.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24</a:t>
            </a:fld>
            <a:endParaRPr lang="en-US"/>
          </a:p>
        </p:txBody>
      </p:sp>
    </p:spTree>
    <p:extLst>
      <p:ext uri="{BB962C8B-B14F-4D97-AF65-F5344CB8AC3E}">
        <p14:creationId xmlns:p14="http://schemas.microsoft.com/office/powerpoint/2010/main" val="212385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2"/>
                </a:solidFill>
                <a:latin typeface="+mn-lt"/>
                <a:ea typeface="+mn-ea"/>
                <a:cs typeface="+mn-cs"/>
              </a:rPr>
              <a:t>Concomitant CAD is reported with a prevalence ranging from 10–29%</a:t>
            </a:r>
          </a:p>
          <a:p>
            <a:r>
              <a:rPr lang="en-US" sz="1200" b="0" i="0" u="none" strike="noStrike" kern="1200" baseline="0" dirty="0" smtClean="0">
                <a:solidFill>
                  <a:schemeClr val="tx2"/>
                </a:solidFill>
                <a:latin typeface="+mn-lt"/>
                <a:ea typeface="+mn-ea"/>
                <a:cs typeface="+mn-cs"/>
              </a:rPr>
              <a:t>TTS may co-exist with ACS46 and it has been reported that ACS itself may trigger TTS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27</a:t>
            </a:fld>
            <a:endParaRPr lang="en-US"/>
          </a:p>
        </p:txBody>
      </p:sp>
    </p:spTree>
    <p:extLst>
      <p:ext uri="{BB962C8B-B14F-4D97-AF65-F5344CB8AC3E}">
        <p14:creationId xmlns:p14="http://schemas.microsoft.com/office/powerpoint/2010/main" val="1065938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13" name="Rectangle 12"/>
          <p:cNvSpPr/>
          <p:nvPr/>
        </p:nvSpPr>
        <p:spPr bwMode="hidden">
          <a:xfrm>
            <a:off x="0" y="1"/>
            <a:ext cx="9144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5" name="Rectangle 14"/>
          <p:cNvSpPr/>
          <p:nvPr/>
        </p:nvSpPr>
        <p:spPr bwMode="hidden">
          <a:xfrm>
            <a:off x="0" y="4810563"/>
            <a:ext cx="9144000"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42107" y="1905000"/>
            <a:ext cx="6859786" cy="2667000"/>
          </a:xfrm>
        </p:spPr>
        <p:txBody>
          <a:bodyPr>
            <a:normAutofit/>
          </a:bodyPr>
          <a:lstStyle>
            <a:lvl1pPr>
              <a:lnSpc>
                <a:spcPct val="80000"/>
              </a:lnSpc>
              <a:defRPr sz="4501"/>
            </a:lvl1pPr>
          </a:lstStyle>
          <a:p>
            <a:r>
              <a:rPr lang="en-US" smtClean="0"/>
              <a:t>Click to edit Master title style</a:t>
            </a:r>
            <a:endParaRPr/>
          </a:p>
        </p:txBody>
      </p:sp>
      <p:sp>
        <p:nvSpPr>
          <p:cNvPr id="3" name="Subtitle 2"/>
          <p:cNvSpPr>
            <a:spLocks noGrp="1"/>
          </p:cNvSpPr>
          <p:nvPr>
            <p:ph type="subTitle" idx="1"/>
          </p:nvPr>
        </p:nvSpPr>
        <p:spPr>
          <a:xfrm>
            <a:off x="1142107" y="5029200"/>
            <a:ext cx="6173808" cy="1143000"/>
          </a:xfrm>
        </p:spPr>
        <p:txBody>
          <a:bodyPr/>
          <a:lstStyle>
            <a:lvl1pPr marL="0" indent="0" algn="l">
              <a:spcBef>
                <a:spcPts val="0"/>
              </a:spcBef>
              <a:buNone/>
              <a:defRPr>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3/19/2019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793" y="4714633"/>
            <a:ext cx="9142413"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68598" tIns="34299" rIns="68598" bIns="34299" numCol="1" anchor="t" anchorCtr="0" compatLnSpc="1">
            <a:prstTxWarp prst="textNoShape">
              <a:avLst/>
            </a:prstTxWarp>
          </a:bodyPr>
          <a:lstStyle/>
          <a:p>
            <a:endParaRPr sz="13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3/19/2019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6987724" cy="6858000"/>
          </a:xfrm>
          <a:prstGeom prst="rect">
            <a:avLst/>
          </a:prstGeom>
        </p:spPr>
      </p:pic>
      <p:sp>
        <p:nvSpPr>
          <p:cNvPr id="8" name="Rectangle 7"/>
          <p:cNvSpPr/>
          <p:nvPr/>
        </p:nvSpPr>
        <p:spPr bwMode="hidden">
          <a:xfrm>
            <a:off x="1" y="1"/>
            <a:ext cx="6915759"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Freeform 9"/>
          <p:cNvSpPr>
            <a:spLocks/>
          </p:cNvSpPr>
          <p:nvPr/>
        </p:nvSpPr>
        <p:spPr bwMode="hidden">
          <a:xfrm rot="5400000">
            <a:off x="3558725" y="3357038"/>
            <a:ext cx="6858000" cy="143930"/>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68598" tIns="34299" rIns="68598" bIns="34299" numCol="1" anchor="t" anchorCtr="0" compatLnSpc="1">
            <a:prstTxWarp prst="textNoShape">
              <a:avLst/>
            </a:prstTxWarp>
          </a:bodyPr>
          <a:lstStyle/>
          <a:p>
            <a:endParaRPr sz="1350"/>
          </a:p>
        </p:txBody>
      </p:sp>
      <p:sp>
        <p:nvSpPr>
          <p:cNvPr id="2" name="Vertical Title 1"/>
          <p:cNvSpPr>
            <a:spLocks noGrp="1"/>
          </p:cNvSpPr>
          <p:nvPr>
            <p:ph type="title" orient="vert"/>
          </p:nvPr>
        </p:nvSpPr>
        <p:spPr>
          <a:xfrm>
            <a:off x="7170868" y="685800"/>
            <a:ext cx="971804"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685800"/>
            <a:ext cx="559708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3/19/2019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3/19/2019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1"/>
            <a:ext cx="9144000" cy="4810561"/>
          </a:xfrm>
          <a:prstGeom prst="rect">
            <a:avLst/>
          </a:prstGeom>
        </p:spPr>
      </p:pic>
      <p:sp>
        <p:nvSpPr>
          <p:cNvPr id="18" name="Rectangle 17"/>
          <p:cNvSpPr/>
          <p:nvPr/>
        </p:nvSpPr>
        <p:spPr bwMode="hidden">
          <a:xfrm>
            <a:off x="0" y="1"/>
            <a:ext cx="9144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142068" y="1905000"/>
            <a:ext cx="6859035" cy="2667000"/>
          </a:xfrm>
        </p:spPr>
        <p:txBody>
          <a:bodyPr anchor="b">
            <a:noAutofit/>
          </a:bodyPr>
          <a:lstStyle>
            <a:lvl1pPr algn="l">
              <a:defRPr sz="3601" b="0" cap="none" baseline="0"/>
            </a:lvl1pPr>
          </a:lstStyle>
          <a:p>
            <a:r>
              <a:rPr lang="en-US" smtClean="0"/>
              <a:t>Click to edit Master title style</a:t>
            </a:r>
            <a:endParaRPr/>
          </a:p>
        </p:txBody>
      </p:sp>
      <p:sp>
        <p:nvSpPr>
          <p:cNvPr id="3" name="Text Placeholder 2"/>
          <p:cNvSpPr>
            <a:spLocks noGrp="1"/>
          </p:cNvSpPr>
          <p:nvPr>
            <p:ph type="body" idx="1"/>
          </p:nvPr>
        </p:nvSpPr>
        <p:spPr>
          <a:xfrm>
            <a:off x="1142107" y="5029200"/>
            <a:ext cx="6173809" cy="1143000"/>
          </a:xfrm>
        </p:spPr>
        <p:txBody>
          <a:bodyPr anchor="t">
            <a:normAutofit/>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3/19/2019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793" y="4714633"/>
            <a:ext cx="9142413"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68598" tIns="34299" rIns="68598" bIns="34299" numCol="1" anchor="t" anchorCtr="0" compatLnSpc="1">
            <a:prstTxWarp prst="textNoShape">
              <a:avLst/>
            </a:prstTxWarp>
          </a:bodyPr>
          <a:lstStyle/>
          <a:p>
            <a:endParaRPr sz="13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42107" y="1905000"/>
            <a:ext cx="3313277" cy="4267200"/>
          </a:xfrm>
        </p:spPr>
        <p:txBody>
          <a:bodyPr>
            <a:normAutofit/>
          </a:bodyPr>
          <a:lstStyle>
            <a:lvl1pPr>
              <a:defRPr sz="1800"/>
            </a:lvl1pPr>
            <a:lvl2pPr>
              <a:defRPr sz="1500"/>
            </a:lvl2pPr>
            <a:lvl3pPr>
              <a:defRPr sz="1350"/>
            </a:lvl3pPr>
            <a:lvl4pPr>
              <a:defRPr sz="1200"/>
            </a:lvl4pPr>
            <a:lvl5pPr>
              <a:defRPr sz="1200"/>
            </a:lvl5pPr>
            <a:lvl6pPr marL="1440564">
              <a:defRPr sz="1200"/>
            </a:lvl6pPr>
            <a:lvl7pPr marL="1440564">
              <a:defRPr sz="1200"/>
            </a:lvl7pPr>
            <a:lvl8pPr marL="1440564">
              <a:defRPr sz="1200"/>
            </a:lvl8pPr>
            <a:lvl9pPr marL="1440564">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29" y="1905000"/>
            <a:ext cx="3313277" cy="4267200"/>
          </a:xfrm>
        </p:spPr>
        <p:txBody>
          <a:bodyPr>
            <a:normAutofit/>
          </a:bodyPr>
          <a:lstStyle>
            <a:lvl1pPr>
              <a:defRPr sz="1800"/>
            </a:lvl1pPr>
            <a:lvl2pPr>
              <a:defRPr sz="1500"/>
            </a:lvl2pPr>
            <a:lvl3pPr>
              <a:defRPr sz="1350"/>
            </a:lvl3pPr>
            <a:lvl4pPr>
              <a:defRPr sz="1200"/>
            </a:lvl4pPr>
            <a:lvl5pPr marL="1440564">
              <a:defRPr sz="1200"/>
            </a:lvl5pPr>
            <a:lvl6pPr marL="1440564">
              <a:defRPr sz="1200"/>
            </a:lvl6pPr>
            <a:lvl7pPr marL="1440564">
              <a:defRPr sz="1200"/>
            </a:lvl7pPr>
            <a:lvl8pPr marL="1440564">
              <a:defRPr sz="1200"/>
            </a:lvl8pPr>
            <a:lvl9pPr marL="1440564">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3/19/2019</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905000"/>
            <a:ext cx="3313277" cy="762000"/>
          </a:xfrm>
        </p:spPr>
        <p:txBody>
          <a:bodyPr anchor="ctr">
            <a:normAutofit/>
          </a:bodyPr>
          <a:lstStyle>
            <a:lvl1pPr marL="0" indent="0">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2107" y="2743201"/>
            <a:ext cx="3313277" cy="3429001"/>
          </a:xfrm>
        </p:spPr>
        <p:txBody>
          <a:bodyPr/>
          <a:lstStyle>
            <a:lvl1pPr>
              <a:defRPr sz="1800"/>
            </a:lvl1pPr>
            <a:lvl2pPr>
              <a:defRPr sz="1500"/>
            </a:lvl2pPr>
            <a:lvl3pPr>
              <a:defRPr sz="1350"/>
            </a:lvl3pPr>
            <a:lvl4pPr>
              <a:defRPr sz="1200"/>
            </a:lvl4pPr>
            <a:lvl5pPr>
              <a:defRPr sz="1200"/>
            </a:lvl5pPr>
            <a:lvl6pPr marL="1440564">
              <a:defRPr sz="1200"/>
            </a:lvl6pPr>
            <a:lvl7pPr marL="1440564">
              <a:defRPr sz="1200"/>
            </a:lvl7pPr>
            <a:lvl8pPr marL="1440564">
              <a:defRPr sz="1200" baseline="0"/>
            </a:lvl8pPr>
            <a:lvl9pPr marL="1440564">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6329" y="1905000"/>
            <a:ext cx="3313277" cy="762000"/>
          </a:xfrm>
        </p:spPr>
        <p:txBody>
          <a:bodyPr anchor="ctr">
            <a:normAutofit/>
          </a:bodyPr>
          <a:lstStyle>
            <a:lvl1pPr marL="0" indent="0">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6329" y="2743201"/>
            <a:ext cx="3313277" cy="3429001"/>
          </a:xfrm>
        </p:spPr>
        <p:txBody>
          <a:bodyPr/>
          <a:lstStyle>
            <a:lvl1pPr>
              <a:defRPr sz="1800"/>
            </a:lvl1pPr>
            <a:lvl2pPr>
              <a:defRPr sz="1500"/>
            </a:lvl2pPr>
            <a:lvl3pPr>
              <a:defRPr sz="1350"/>
            </a:lvl3pPr>
            <a:lvl4pPr>
              <a:defRPr sz="1200"/>
            </a:lvl4pPr>
            <a:lvl5pPr marL="1440564">
              <a:defRPr sz="1200"/>
            </a:lvl5pPr>
            <a:lvl6pPr marL="1440564">
              <a:defRPr sz="1200"/>
            </a:lvl6pPr>
            <a:lvl7pPr marL="1440564">
              <a:defRPr sz="1200"/>
            </a:lvl7pPr>
            <a:lvl8pPr marL="1440564">
              <a:defRPr sz="1200"/>
            </a:lvl8pPr>
            <a:lvl9pPr marL="1440564">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3/19/2019</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3/19/2019</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5" name="Rectangle 4"/>
          <p:cNvSpPr/>
          <p:nvPr/>
        </p:nvSpPr>
        <p:spPr bwMode="hidden">
          <a:xfrm>
            <a:off x="0" y="1"/>
            <a:ext cx="9144000"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3/19/2019</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3371537" y="1905000"/>
            <a:ext cx="4616636"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68598" tIns="34299" rIns="68598" bIns="34299" numCol="1" anchor="t" anchorCtr="0" compatLnSpc="1">
            <a:prstTxWarp prst="textNoShape">
              <a:avLst/>
            </a:prstTxWarp>
          </a:bodyPr>
          <a:lstStyle/>
          <a:p>
            <a:endParaRPr sz="1350"/>
          </a:p>
        </p:txBody>
      </p:sp>
      <p:sp>
        <p:nvSpPr>
          <p:cNvPr id="2" name="Title 1"/>
          <p:cNvSpPr>
            <a:spLocks noGrp="1"/>
          </p:cNvSpPr>
          <p:nvPr>
            <p:ph type="title"/>
          </p:nvPr>
        </p:nvSpPr>
        <p:spPr/>
        <p:txBody>
          <a:bodyPr anchor="b">
            <a:normAutofit/>
          </a:bodyPr>
          <a:lstStyle>
            <a:lvl1pPr algn="l">
              <a:defRPr sz="2701" b="0"/>
            </a:lvl1pPr>
          </a:lstStyle>
          <a:p>
            <a:r>
              <a:rPr lang="en-US" smtClean="0"/>
              <a:t>Click to edit Master title style</a:t>
            </a:r>
            <a:endParaRPr/>
          </a:p>
        </p:txBody>
      </p:sp>
      <p:sp>
        <p:nvSpPr>
          <p:cNvPr id="3" name="Content Placeholder 2"/>
          <p:cNvSpPr>
            <a:spLocks noGrp="1"/>
          </p:cNvSpPr>
          <p:nvPr>
            <p:ph idx="1"/>
          </p:nvPr>
        </p:nvSpPr>
        <p:spPr>
          <a:xfrm>
            <a:off x="3507590" y="2087880"/>
            <a:ext cx="4344531" cy="38862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42107" y="3429000"/>
            <a:ext cx="2057936" cy="2514600"/>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3/19/2019</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142107" y="1905000"/>
            <a:ext cx="4616636"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68598" tIns="34299" rIns="68598" bIns="34299" numCol="1" anchor="t" anchorCtr="0" compatLnSpc="1">
            <a:prstTxWarp prst="textNoShape">
              <a:avLst/>
            </a:prstTxWarp>
          </a:bodyPr>
          <a:lstStyle/>
          <a:p>
            <a:endParaRPr sz="1350"/>
          </a:p>
        </p:txBody>
      </p:sp>
      <p:sp>
        <p:nvSpPr>
          <p:cNvPr id="2" name="Title 1"/>
          <p:cNvSpPr>
            <a:spLocks noGrp="1"/>
          </p:cNvSpPr>
          <p:nvPr>
            <p:ph type="title"/>
          </p:nvPr>
        </p:nvSpPr>
        <p:spPr/>
        <p:txBody>
          <a:bodyPr anchor="b">
            <a:normAutofit/>
          </a:bodyPr>
          <a:lstStyle>
            <a:lvl1pPr algn="l">
              <a:defRPr sz="2701"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80493" y="2087880"/>
            <a:ext cx="4339864" cy="3886200"/>
          </a:xfrm>
          <a:solidFill>
            <a:schemeClr val="bg2">
              <a:lumMod val="40000"/>
              <a:lumOff val="60000"/>
            </a:schemeClr>
          </a:solidFill>
        </p:spPr>
        <p:txBody>
          <a:bodyPr>
            <a:normAutofit/>
          </a:bodyPr>
          <a:lstStyle>
            <a:lvl1pPr marL="0" indent="0" algn="ctr">
              <a:buNone/>
              <a:defRPr sz="21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943956" y="3429000"/>
            <a:ext cx="2057936" cy="2514600"/>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3/19/2019</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7" y="189723"/>
            <a:ext cx="6859786"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7"/>
            <a:ext cx="9144000" cy="5229225"/>
          </a:xfrm>
          <a:prstGeom prst="rect">
            <a:avLst/>
          </a:prstGeom>
          <a:noFill/>
          <a:ln>
            <a:noFill/>
          </a:ln>
        </p:spPr>
      </p:pic>
      <p:sp>
        <p:nvSpPr>
          <p:cNvPr id="17" name="Rectangle 16"/>
          <p:cNvSpPr/>
          <p:nvPr/>
        </p:nvSpPr>
        <p:spPr bwMode="hidden">
          <a:xfrm>
            <a:off x="0" y="1535909"/>
            <a:ext cx="9144000"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3" name="Text Placeholder 2"/>
          <p:cNvSpPr>
            <a:spLocks noGrp="1"/>
          </p:cNvSpPr>
          <p:nvPr>
            <p:ph type="body" idx="1"/>
          </p:nvPr>
        </p:nvSpPr>
        <p:spPr>
          <a:xfrm>
            <a:off x="1142107" y="1905000"/>
            <a:ext cx="6859786"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142107" y="6420898"/>
            <a:ext cx="5259169" cy="236030"/>
          </a:xfrm>
          <a:prstGeom prst="rect">
            <a:avLst/>
          </a:prstGeom>
        </p:spPr>
        <p:txBody>
          <a:bodyPr vert="horz" lIns="91440" tIns="45720" rIns="91440" bIns="45720" rtlCol="0" anchor="ctr"/>
          <a:lstStyle>
            <a:lvl1pPr algn="l">
              <a:defRPr sz="825">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6608262" y="6420898"/>
            <a:ext cx="723215" cy="236030"/>
          </a:xfrm>
          <a:prstGeom prst="rect">
            <a:avLst/>
          </a:prstGeom>
        </p:spPr>
        <p:txBody>
          <a:bodyPr vert="horz" lIns="91440" tIns="45720" rIns="91440" bIns="45720" rtlCol="0" anchor="ctr"/>
          <a:lstStyle>
            <a:lvl1pPr algn="r">
              <a:defRPr sz="825">
                <a:solidFill>
                  <a:schemeClr val="tx1"/>
                </a:solidFill>
              </a:defRPr>
            </a:lvl1pPr>
          </a:lstStyle>
          <a:p>
            <a:fld id="{52466975-C014-42E5-BFA6-B8D5FDD3B81F}" type="datetimeFigureOut">
              <a:rPr lang="en-US" smtClean="0"/>
              <a:pPr/>
              <a:t>3/19/2019</a:t>
            </a:fld>
            <a:endParaRPr lang="en-US"/>
          </a:p>
        </p:txBody>
      </p:sp>
      <p:sp>
        <p:nvSpPr>
          <p:cNvPr id="6" name="Slide Number Placeholder 5"/>
          <p:cNvSpPr>
            <a:spLocks noGrp="1"/>
          </p:cNvSpPr>
          <p:nvPr>
            <p:ph type="sldNum" sz="quarter" idx="4"/>
          </p:nvPr>
        </p:nvSpPr>
        <p:spPr>
          <a:xfrm>
            <a:off x="7522900" y="6420898"/>
            <a:ext cx="478994" cy="236030"/>
          </a:xfrm>
          <a:prstGeom prst="rect">
            <a:avLst/>
          </a:prstGeom>
        </p:spPr>
        <p:txBody>
          <a:bodyPr vert="horz" lIns="91440" tIns="45720" rIns="91440" bIns="45720" rtlCol="0" anchor="ctr"/>
          <a:lstStyle>
            <a:lvl1pPr algn="r">
              <a:defRPr sz="825">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793" y="1470257"/>
            <a:ext cx="9142413"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68598" tIns="34299" rIns="68598" bIns="34299" numCol="1" anchor="t" anchorCtr="0" compatLnSpc="1">
            <a:prstTxWarp prst="textNoShape">
              <a:avLst/>
            </a:prstTxWarp>
          </a:bodyPr>
          <a:lstStyle/>
          <a:p>
            <a:endParaRPr sz="135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701"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95" indent="-205795" algn="l" defTabSz="685983" rtl="0" eaLnBrk="1" latinLnBrk="0" hangingPunct="1">
        <a:lnSpc>
          <a:spcPct val="90000"/>
        </a:lnSpc>
        <a:spcBef>
          <a:spcPts val="1350"/>
        </a:spcBef>
        <a:buSzPct val="110000"/>
        <a:buFont typeface="Arial" pitchFamily="34" charset="0"/>
        <a:buChar char="▪"/>
        <a:defRPr sz="1800" kern="1200">
          <a:solidFill>
            <a:schemeClr val="tx1"/>
          </a:solidFill>
          <a:latin typeface="+mn-lt"/>
          <a:ea typeface="+mn-ea"/>
          <a:cs typeface="+mn-cs"/>
        </a:defRPr>
      </a:lvl1pPr>
      <a:lvl2pPr marL="512105" indent="-205795" algn="l" defTabSz="685983" rtl="0" eaLnBrk="1" latinLnBrk="0" hangingPunct="1">
        <a:lnSpc>
          <a:spcPct val="90000"/>
        </a:lnSpc>
        <a:spcBef>
          <a:spcPts val="450"/>
        </a:spcBef>
        <a:buSzPct val="110000"/>
        <a:buFont typeface="Arial" pitchFamily="34" charset="0"/>
        <a:buChar char="▪"/>
        <a:defRPr sz="1500" kern="1200">
          <a:solidFill>
            <a:schemeClr val="tx1"/>
          </a:solidFill>
          <a:latin typeface="+mn-lt"/>
          <a:ea typeface="+mn-ea"/>
          <a:cs typeface="+mn-cs"/>
        </a:defRPr>
      </a:lvl2pPr>
      <a:lvl3pPr marL="823179" indent="-205795" algn="l" defTabSz="685983" rtl="0" eaLnBrk="1" latinLnBrk="0" hangingPunct="1">
        <a:lnSpc>
          <a:spcPct val="90000"/>
        </a:lnSpc>
        <a:spcBef>
          <a:spcPts val="450"/>
        </a:spcBef>
        <a:buSzPct val="110000"/>
        <a:buFont typeface="Arial" pitchFamily="34" charset="0"/>
        <a:buChar char="▪"/>
        <a:defRPr sz="1350" kern="1200">
          <a:solidFill>
            <a:schemeClr val="tx1"/>
          </a:solidFill>
          <a:latin typeface="+mn-lt"/>
          <a:ea typeface="+mn-ea"/>
          <a:cs typeface="+mn-cs"/>
        </a:defRPr>
      </a:lvl3pPr>
      <a:lvl4pPr marL="1131872"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4pPr>
      <a:lvl5pPr marL="1440564"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5pPr>
      <a:lvl6pPr marL="1749256"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6pPr>
      <a:lvl7pPr marL="2057949"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7pPr>
      <a:lvl8pPr marL="2366641"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8pPr>
      <a:lvl9pPr marL="2675333" indent="-205795" algn="l" defTabSz="685983" rtl="0" eaLnBrk="1" latinLnBrk="0" hangingPunct="1">
        <a:lnSpc>
          <a:spcPct val="90000"/>
        </a:lnSpc>
        <a:spcBef>
          <a:spcPts val="450"/>
        </a:spcBef>
        <a:buSzPct val="11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7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Stress Cardiomyopathy</a:t>
            </a:r>
            <a:endParaRPr lang="en-US" dirty="0"/>
          </a:p>
        </p:txBody>
      </p:sp>
      <p:sp>
        <p:nvSpPr>
          <p:cNvPr id="3" name="Subtitle 2"/>
          <p:cNvSpPr>
            <a:spLocks noGrp="1"/>
          </p:cNvSpPr>
          <p:nvPr>
            <p:ph type="subTitle" idx="1"/>
          </p:nvPr>
        </p:nvSpPr>
        <p:spPr/>
        <p:txBody>
          <a:bodyPr/>
          <a:lstStyle/>
          <a:p>
            <a:r>
              <a:rPr lang="en-US" dirty="0" smtClean="0"/>
              <a:t>K V </a:t>
            </a:r>
            <a:r>
              <a:rPr lang="en-US" dirty="0" err="1" smtClean="0"/>
              <a:t>Patil</a:t>
            </a:r>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066800" y="76200"/>
            <a:ext cx="6629400" cy="1948885"/>
          </a:xfrm>
          <a:prstGeom prst="rect">
            <a:avLst/>
          </a:prstGeom>
        </p:spPr>
      </p:pic>
      <p:sp>
        <p:nvSpPr>
          <p:cNvPr id="7" name="Content Placeholder 6"/>
          <p:cNvSpPr>
            <a:spLocks noGrp="1"/>
          </p:cNvSpPr>
          <p:nvPr>
            <p:ph sz="half" idx="2"/>
          </p:nvPr>
        </p:nvSpPr>
        <p:spPr>
          <a:xfrm>
            <a:off x="1066800" y="2133600"/>
            <a:ext cx="6932806" cy="4267200"/>
          </a:xfrm>
        </p:spPr>
        <p:txBody>
          <a:bodyPr/>
          <a:lstStyle/>
          <a:p>
            <a:r>
              <a:rPr lang="en-US" dirty="0"/>
              <a:t>19 patients who presented with left ventricular dysfunction after </a:t>
            </a:r>
            <a:r>
              <a:rPr lang="en-US" dirty="0" smtClean="0"/>
              <a:t>sudden emotional stress</a:t>
            </a:r>
          </a:p>
          <a:p>
            <a:endParaRPr lang="en-US" dirty="0" smtClean="0"/>
          </a:p>
          <a:p>
            <a:r>
              <a:rPr lang="en-US" dirty="0"/>
              <a:t>underwent coronary angiography and serial </a:t>
            </a:r>
            <a:r>
              <a:rPr lang="en-US" dirty="0" smtClean="0"/>
              <a:t>echocardiography</a:t>
            </a:r>
          </a:p>
          <a:p>
            <a:endParaRPr lang="en-US" dirty="0"/>
          </a:p>
          <a:p>
            <a:r>
              <a:rPr lang="en-US" dirty="0"/>
              <a:t>five underwent </a:t>
            </a:r>
            <a:r>
              <a:rPr lang="en-US" dirty="0" err="1"/>
              <a:t>endomyocardial</a:t>
            </a:r>
            <a:r>
              <a:rPr lang="en-US" dirty="0"/>
              <a:t> </a:t>
            </a:r>
            <a:r>
              <a:rPr lang="en-US" dirty="0" smtClean="0"/>
              <a:t>biopsy</a:t>
            </a:r>
          </a:p>
          <a:p>
            <a:endParaRPr lang="en-US" dirty="0" smtClean="0"/>
          </a:p>
          <a:p>
            <a:r>
              <a:rPr lang="en-US" dirty="0" smtClean="0"/>
              <a:t>Plasma </a:t>
            </a:r>
            <a:r>
              <a:rPr lang="en-US" dirty="0"/>
              <a:t>catecholamine levels in </a:t>
            </a:r>
            <a:r>
              <a:rPr lang="en-US" dirty="0" smtClean="0"/>
              <a:t>13 patients </a:t>
            </a:r>
            <a:r>
              <a:rPr lang="en-US" dirty="0"/>
              <a:t>with stress-related myocardial </a:t>
            </a:r>
            <a:r>
              <a:rPr lang="en-US" dirty="0" smtClean="0"/>
              <a:t>dysfunction </a:t>
            </a:r>
            <a:r>
              <a:rPr lang="en-US" dirty="0"/>
              <a:t>compared with those </a:t>
            </a:r>
            <a:r>
              <a:rPr lang="en-US" dirty="0" smtClean="0"/>
              <a:t>in 7 </a:t>
            </a:r>
            <a:r>
              <a:rPr lang="en-US" dirty="0"/>
              <a:t>patients with </a:t>
            </a:r>
            <a:r>
              <a:rPr lang="en-US" dirty="0" err="1"/>
              <a:t>Killip</a:t>
            </a:r>
            <a:r>
              <a:rPr lang="en-US" dirty="0"/>
              <a:t> class III myocardial </a:t>
            </a:r>
            <a:r>
              <a:rPr lang="en-US" dirty="0" smtClean="0"/>
              <a:t>infarction</a:t>
            </a:r>
          </a:p>
          <a:p>
            <a:endParaRPr lang="en-US" dirty="0"/>
          </a:p>
        </p:txBody>
      </p:sp>
    </p:spTree>
    <p:extLst>
      <p:ext uri="{BB962C8B-B14F-4D97-AF65-F5344CB8AC3E}">
        <p14:creationId xmlns:p14="http://schemas.microsoft.com/office/powerpoint/2010/main" val="344636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Typical TTS </a:t>
            </a:r>
            <a:r>
              <a:rPr lang="en-US" dirty="0"/>
              <a:t>type -</a:t>
            </a:r>
            <a:r>
              <a:rPr lang="en-US" dirty="0" smtClean="0"/>
              <a:t> </a:t>
            </a:r>
            <a:r>
              <a:rPr lang="en-US" dirty="0"/>
              <a:t>comparable outcome to </a:t>
            </a:r>
            <a:r>
              <a:rPr lang="en-US" dirty="0" smtClean="0"/>
              <a:t>atypical type</a:t>
            </a:r>
          </a:p>
          <a:p>
            <a:r>
              <a:rPr lang="en-US" dirty="0"/>
              <a:t>P</a:t>
            </a:r>
            <a:r>
              <a:rPr lang="en-US" dirty="0" smtClean="0"/>
              <a:t>rognostic </a:t>
            </a:r>
            <a:r>
              <a:rPr lang="en-US" dirty="0"/>
              <a:t>role of </a:t>
            </a:r>
            <a:r>
              <a:rPr lang="en-US" dirty="0" smtClean="0"/>
              <a:t>diabetes mellitus </a:t>
            </a:r>
            <a:r>
              <a:rPr lang="en-US" dirty="0"/>
              <a:t>controversial</a:t>
            </a:r>
          </a:p>
        </p:txBody>
      </p:sp>
    </p:spTree>
    <p:extLst>
      <p:ext uri="{BB962C8B-B14F-4D97-AF65-F5344CB8AC3E}">
        <p14:creationId xmlns:p14="http://schemas.microsoft.com/office/powerpoint/2010/main" val="319352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54691" y="1981200"/>
            <a:ext cx="6234618" cy="3829100"/>
          </a:xfrm>
          <a:prstGeom prst="rect">
            <a:avLst/>
          </a:prstGeom>
        </p:spPr>
      </p:pic>
    </p:spTree>
    <p:extLst>
      <p:ext uri="{BB962C8B-B14F-4D97-AF65-F5344CB8AC3E}">
        <p14:creationId xmlns:p14="http://schemas.microsoft.com/office/powerpoint/2010/main" val="374040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Arrhythmias</a:t>
            </a:r>
          </a:p>
        </p:txBody>
      </p:sp>
      <p:sp>
        <p:nvSpPr>
          <p:cNvPr id="3" name="Content Placeholder 2"/>
          <p:cNvSpPr>
            <a:spLocks noGrp="1"/>
          </p:cNvSpPr>
          <p:nvPr>
            <p:ph idx="1"/>
          </p:nvPr>
        </p:nvSpPr>
        <p:spPr/>
        <p:txBody>
          <a:bodyPr/>
          <a:lstStyle/>
          <a:p>
            <a:r>
              <a:rPr lang="en-US" sz="2400" u="sng" dirty="0"/>
              <a:t>Ventricular </a:t>
            </a:r>
            <a:r>
              <a:rPr lang="en-US" sz="2400" u="sng" dirty="0" smtClean="0"/>
              <a:t>arrhythmias</a:t>
            </a:r>
          </a:p>
          <a:p>
            <a:r>
              <a:rPr lang="en-US" dirty="0" err="1"/>
              <a:t>T</a:t>
            </a:r>
            <a:r>
              <a:rPr lang="en-US" dirty="0" err="1" smtClean="0"/>
              <a:t>orsades</a:t>
            </a:r>
            <a:r>
              <a:rPr lang="en-US" dirty="0" smtClean="0"/>
              <a:t> </a:t>
            </a:r>
            <a:r>
              <a:rPr lang="en-US" dirty="0"/>
              <a:t>de </a:t>
            </a:r>
            <a:r>
              <a:rPr lang="en-US" dirty="0" smtClean="0"/>
              <a:t>pointes, VT </a:t>
            </a:r>
            <a:r>
              <a:rPr lang="en-US" dirty="0"/>
              <a:t>or VF -</a:t>
            </a:r>
            <a:r>
              <a:rPr lang="en-US" dirty="0" smtClean="0"/>
              <a:t> </a:t>
            </a:r>
            <a:r>
              <a:rPr lang="en-US" dirty="0"/>
              <a:t>3.0–8.6% </a:t>
            </a:r>
            <a:r>
              <a:rPr lang="en-US" dirty="0" smtClean="0"/>
              <a:t> patients - </a:t>
            </a:r>
            <a:r>
              <a:rPr lang="en-US" dirty="0"/>
              <a:t>frequent cause of </a:t>
            </a:r>
            <a:r>
              <a:rPr lang="en-US" dirty="0" smtClean="0"/>
              <a:t>death</a:t>
            </a:r>
          </a:p>
          <a:p>
            <a:r>
              <a:rPr lang="en-US" dirty="0"/>
              <a:t>M</a:t>
            </a:r>
            <a:r>
              <a:rPr lang="en-US" dirty="0" smtClean="0"/>
              <a:t>ost </a:t>
            </a:r>
            <a:r>
              <a:rPr lang="en-US" dirty="0"/>
              <a:t>often in </a:t>
            </a:r>
            <a:r>
              <a:rPr lang="en-US" dirty="0" err="1" smtClean="0"/>
              <a:t>subacute</a:t>
            </a:r>
            <a:r>
              <a:rPr lang="en-US" dirty="0" smtClean="0"/>
              <a:t> </a:t>
            </a:r>
            <a:r>
              <a:rPr lang="en-US" dirty="0"/>
              <a:t>phase (i.e. hospital days 2–4</a:t>
            </a:r>
            <a:r>
              <a:rPr lang="en-US" dirty="0" smtClean="0"/>
              <a:t>)</a:t>
            </a:r>
          </a:p>
          <a:p>
            <a:r>
              <a:rPr lang="en-US" dirty="0"/>
              <a:t>C</a:t>
            </a:r>
            <a:r>
              <a:rPr lang="en-US" dirty="0" smtClean="0"/>
              <a:t>oincide </a:t>
            </a:r>
            <a:r>
              <a:rPr lang="en-US" dirty="0"/>
              <a:t>with </a:t>
            </a:r>
            <a:r>
              <a:rPr lang="en-US" dirty="0" smtClean="0"/>
              <a:t>anterolateral T-wave </a:t>
            </a:r>
            <a:r>
              <a:rPr lang="en-US" dirty="0"/>
              <a:t>inversion and QT-interval </a:t>
            </a:r>
            <a:r>
              <a:rPr lang="en-US" dirty="0" smtClean="0"/>
              <a:t>prolongation (</a:t>
            </a:r>
            <a:r>
              <a:rPr lang="en-US" dirty="0" err="1"/>
              <a:t>QTc</a:t>
            </a:r>
            <a:r>
              <a:rPr lang="en-US" dirty="0"/>
              <a:t> &gt;</a:t>
            </a:r>
            <a:r>
              <a:rPr lang="en-US" dirty="0" smtClean="0"/>
              <a:t>500ms – pause dependent </a:t>
            </a:r>
            <a:r>
              <a:rPr lang="da-DK" dirty="0" smtClean="0"/>
              <a:t>torsades </a:t>
            </a:r>
            <a:r>
              <a:rPr lang="da-DK" dirty="0"/>
              <a:t>de pointes degenerating into VF</a:t>
            </a:r>
            <a:r>
              <a:rPr lang="en-US" dirty="0" smtClean="0"/>
              <a:t>)</a:t>
            </a:r>
          </a:p>
          <a:p>
            <a:r>
              <a:rPr lang="en-US" dirty="0" err="1"/>
              <a:t>QTc</a:t>
            </a:r>
            <a:r>
              <a:rPr lang="en-US" dirty="0"/>
              <a:t> </a:t>
            </a:r>
            <a:r>
              <a:rPr lang="en-US" dirty="0" smtClean="0"/>
              <a:t>prolongation at admission in 50% </a:t>
            </a:r>
            <a:r>
              <a:rPr lang="en-US" dirty="0" err="1" smtClean="0"/>
              <a:t>pts</a:t>
            </a:r>
            <a:endParaRPr lang="en-US" dirty="0" smtClean="0"/>
          </a:p>
          <a:p>
            <a:r>
              <a:rPr lang="en-US" dirty="0"/>
              <a:t>Cardiac magnetic </a:t>
            </a:r>
            <a:r>
              <a:rPr lang="en-US" dirty="0" smtClean="0"/>
              <a:t>resonance - </a:t>
            </a:r>
            <a:r>
              <a:rPr lang="en-US" dirty="0"/>
              <a:t>association </a:t>
            </a:r>
            <a:r>
              <a:rPr lang="en-US" dirty="0" smtClean="0"/>
              <a:t>between transient </a:t>
            </a:r>
            <a:r>
              <a:rPr lang="en-US" dirty="0"/>
              <a:t>myocardial </a:t>
            </a:r>
            <a:r>
              <a:rPr lang="en-US" dirty="0" err="1" smtClean="0"/>
              <a:t>oedema</a:t>
            </a:r>
            <a:r>
              <a:rPr lang="en-US" dirty="0" smtClean="0"/>
              <a:t>, T inversions and </a:t>
            </a:r>
            <a:r>
              <a:rPr lang="en-US" dirty="0" err="1" smtClean="0"/>
              <a:t>QTc</a:t>
            </a:r>
            <a:r>
              <a:rPr lang="en-US" dirty="0" smtClean="0"/>
              <a:t> prolongation</a:t>
            </a:r>
          </a:p>
          <a:p>
            <a:r>
              <a:rPr lang="en-US" dirty="0" smtClean="0"/>
              <a:t>Some cases – TTS result of arrhythmias</a:t>
            </a:r>
          </a:p>
          <a:p>
            <a:endParaRPr lang="en-US" dirty="0"/>
          </a:p>
        </p:txBody>
      </p:sp>
    </p:spTree>
    <p:extLst>
      <p:ext uri="{BB962C8B-B14F-4D97-AF65-F5344CB8AC3E}">
        <p14:creationId xmlns:p14="http://schemas.microsoft.com/office/powerpoint/2010/main" val="21630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Other cardiac </a:t>
            </a:r>
            <a:r>
              <a:rPr lang="en-US" sz="2400" u="sng" dirty="0" smtClean="0"/>
              <a:t>arrhythmias</a:t>
            </a:r>
          </a:p>
          <a:p>
            <a:r>
              <a:rPr lang="en-US" dirty="0"/>
              <a:t>New-onset paroxysmal or persistent atrial fibrillation </a:t>
            </a:r>
            <a:r>
              <a:rPr lang="en-US" dirty="0" smtClean="0"/>
              <a:t>occurs </a:t>
            </a:r>
            <a:r>
              <a:rPr lang="en-US" dirty="0"/>
              <a:t>4.7</a:t>
            </a:r>
            <a:r>
              <a:rPr lang="en-US" dirty="0" smtClean="0"/>
              <a:t>%</a:t>
            </a:r>
            <a:endParaRPr lang="en-US" dirty="0"/>
          </a:p>
          <a:p>
            <a:r>
              <a:rPr lang="en-US" dirty="0"/>
              <a:t>S</a:t>
            </a:r>
            <a:r>
              <a:rPr lang="en-US" dirty="0" smtClean="0"/>
              <a:t>inus-node dysfunction 1.3%</a:t>
            </a:r>
          </a:p>
          <a:p>
            <a:r>
              <a:rPr lang="en-US" dirty="0" smtClean="0"/>
              <a:t>AV-block 2.9%</a:t>
            </a:r>
          </a:p>
          <a:p>
            <a:r>
              <a:rPr lang="en-US" dirty="0" smtClean="0"/>
              <a:t>Causes - </a:t>
            </a:r>
            <a:r>
              <a:rPr lang="en-US" dirty="0" err="1" smtClean="0"/>
              <a:t>Neuro</a:t>
            </a:r>
            <a:r>
              <a:rPr lang="en-US" dirty="0" smtClean="0"/>
              <a:t>-autonomic </a:t>
            </a:r>
            <a:r>
              <a:rPr lang="en-US" dirty="0"/>
              <a:t>imbalance, catecholamine stress, </a:t>
            </a:r>
            <a:r>
              <a:rPr lang="en-US" dirty="0" smtClean="0"/>
              <a:t>and increased </a:t>
            </a:r>
            <a:r>
              <a:rPr lang="en-US" dirty="0"/>
              <a:t>vagal tone</a:t>
            </a:r>
          </a:p>
        </p:txBody>
      </p:sp>
    </p:spTree>
    <p:extLst>
      <p:ext uri="{BB962C8B-B14F-4D97-AF65-F5344CB8AC3E}">
        <p14:creationId xmlns:p14="http://schemas.microsoft.com/office/powerpoint/2010/main" val="21554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Recurrence</a:t>
            </a:r>
          </a:p>
        </p:txBody>
      </p:sp>
      <p:sp>
        <p:nvSpPr>
          <p:cNvPr id="3" name="Content Placeholder 2"/>
          <p:cNvSpPr>
            <a:spLocks noGrp="1"/>
          </p:cNvSpPr>
          <p:nvPr>
            <p:ph idx="1"/>
          </p:nvPr>
        </p:nvSpPr>
        <p:spPr/>
        <p:txBody>
          <a:bodyPr/>
          <a:lstStyle/>
          <a:p>
            <a:r>
              <a:rPr lang="en-US" dirty="0" smtClean="0"/>
              <a:t>Approximately 5</a:t>
            </a:r>
            <a:r>
              <a:rPr lang="en-US" dirty="0"/>
              <a:t>% of </a:t>
            </a:r>
            <a:r>
              <a:rPr lang="en-US" dirty="0" smtClean="0"/>
              <a:t>cases</a:t>
            </a:r>
          </a:p>
          <a:p>
            <a:endParaRPr lang="en-US" dirty="0" smtClean="0"/>
          </a:p>
          <a:p>
            <a:r>
              <a:rPr lang="en-US" dirty="0" smtClean="0"/>
              <a:t>3weeks </a:t>
            </a:r>
            <a:r>
              <a:rPr lang="en-US" dirty="0"/>
              <a:t>to 3.8 years after </a:t>
            </a:r>
            <a:r>
              <a:rPr lang="en-US" dirty="0" smtClean="0"/>
              <a:t>the first event</a:t>
            </a:r>
          </a:p>
          <a:p>
            <a:endParaRPr lang="en-US" dirty="0" smtClean="0"/>
          </a:p>
          <a:p>
            <a:r>
              <a:rPr lang="en-US" dirty="0"/>
              <a:t>triggering </a:t>
            </a:r>
            <a:r>
              <a:rPr lang="en-US" dirty="0" smtClean="0"/>
              <a:t>event and </a:t>
            </a:r>
            <a:r>
              <a:rPr lang="en-US" dirty="0"/>
              <a:t>ballooning pattern may differ</a:t>
            </a:r>
          </a:p>
        </p:txBody>
      </p:sp>
    </p:spTree>
    <p:extLst>
      <p:ext uri="{BB962C8B-B14F-4D97-AF65-F5344CB8AC3E}">
        <p14:creationId xmlns:p14="http://schemas.microsoft.com/office/powerpoint/2010/main" val="239129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management</a:t>
            </a:r>
          </a:p>
        </p:txBody>
      </p:sp>
      <p:sp>
        <p:nvSpPr>
          <p:cNvPr id="3" name="Content Placeholder 2"/>
          <p:cNvSpPr>
            <a:spLocks noGrp="1"/>
          </p:cNvSpPr>
          <p:nvPr>
            <p:ph idx="1"/>
          </p:nvPr>
        </p:nvSpPr>
        <p:spPr/>
        <p:txBody>
          <a:bodyPr>
            <a:normAutofit fontScale="92500" lnSpcReduction="20000"/>
          </a:bodyPr>
          <a:lstStyle/>
          <a:p>
            <a:r>
              <a:rPr lang="en-US" dirty="0" smtClean="0"/>
              <a:t>Guidelines lacking – No prospective randomized </a:t>
            </a:r>
            <a:r>
              <a:rPr lang="en-US" dirty="0"/>
              <a:t>clinical </a:t>
            </a:r>
            <a:r>
              <a:rPr lang="en-US" dirty="0" smtClean="0"/>
              <a:t>trials</a:t>
            </a:r>
          </a:p>
          <a:p>
            <a:endParaRPr lang="en-US" dirty="0" smtClean="0"/>
          </a:p>
          <a:p>
            <a:r>
              <a:rPr lang="en-US" dirty="0"/>
              <a:t>P</a:t>
            </a:r>
            <a:r>
              <a:rPr lang="en-US" dirty="0" smtClean="0"/>
              <a:t>atients </a:t>
            </a:r>
            <a:r>
              <a:rPr lang="en-US" dirty="0"/>
              <a:t>should be transferred to a cardiology unit with </a:t>
            </a:r>
            <a:r>
              <a:rPr lang="en-US" dirty="0" smtClean="0"/>
              <a:t>imaging capabilities </a:t>
            </a:r>
            <a:r>
              <a:rPr lang="en-US" dirty="0"/>
              <a:t>and a cardiac </a:t>
            </a:r>
            <a:r>
              <a:rPr lang="en-US" dirty="0" smtClean="0"/>
              <a:t>catheterization</a:t>
            </a:r>
          </a:p>
          <a:p>
            <a:endParaRPr lang="en-US" dirty="0"/>
          </a:p>
          <a:p>
            <a:r>
              <a:rPr lang="en-US" dirty="0"/>
              <a:t>G</a:t>
            </a:r>
            <a:r>
              <a:rPr lang="en-US" dirty="0" smtClean="0"/>
              <a:t>uideline </a:t>
            </a:r>
            <a:r>
              <a:rPr lang="en-US" dirty="0"/>
              <a:t>based treatment of </a:t>
            </a:r>
            <a:r>
              <a:rPr lang="en-US" dirty="0" smtClean="0"/>
              <a:t>ACS</a:t>
            </a:r>
          </a:p>
          <a:p>
            <a:endParaRPr lang="en-US" dirty="0" smtClean="0"/>
          </a:p>
          <a:p>
            <a:r>
              <a:rPr lang="en-US" dirty="0" smtClean="0"/>
              <a:t>Electrocardiogram monitoring – </a:t>
            </a:r>
            <a:r>
              <a:rPr lang="en-US" dirty="0" err="1" smtClean="0"/>
              <a:t>QTc</a:t>
            </a:r>
            <a:endParaRPr lang="en-US" dirty="0" smtClean="0"/>
          </a:p>
          <a:p>
            <a:endParaRPr lang="en-US" dirty="0" smtClean="0"/>
          </a:p>
          <a:p>
            <a:r>
              <a:rPr lang="en-US" dirty="0" smtClean="0"/>
              <a:t>Prompt evaluation </a:t>
            </a:r>
            <a:r>
              <a:rPr lang="en-US" dirty="0"/>
              <a:t>for </a:t>
            </a:r>
            <a:r>
              <a:rPr lang="en-US" dirty="0" smtClean="0"/>
              <a:t>the presence </a:t>
            </a:r>
            <a:r>
              <a:rPr lang="en-US" dirty="0"/>
              <a:t>of </a:t>
            </a:r>
            <a:r>
              <a:rPr lang="en-US" dirty="0" smtClean="0"/>
              <a:t>LVOTO</a:t>
            </a:r>
          </a:p>
          <a:p>
            <a:endParaRPr lang="en-US" dirty="0" smtClean="0"/>
          </a:p>
          <a:p>
            <a:r>
              <a:rPr lang="en-US" dirty="0" smtClean="0"/>
              <a:t>Serial Doppler studies during inotrope use – to detect evolving LVOTO</a:t>
            </a:r>
          </a:p>
        </p:txBody>
      </p:sp>
    </p:spTree>
    <p:extLst>
      <p:ext uri="{BB962C8B-B14F-4D97-AF65-F5344CB8AC3E}">
        <p14:creationId xmlns:p14="http://schemas.microsoft.com/office/powerpoint/2010/main" val="39114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Levosimendan</a:t>
            </a:r>
            <a:r>
              <a:rPr lang="en-US" dirty="0"/>
              <a:t> can be used safely and effectively</a:t>
            </a:r>
          </a:p>
          <a:p>
            <a:r>
              <a:rPr lang="en-US" dirty="0"/>
              <a:t>Beta-blockers may improve LVOTO </a:t>
            </a:r>
            <a:r>
              <a:rPr lang="en-US" dirty="0" smtClean="0"/>
              <a:t>– to be used cautiously </a:t>
            </a:r>
            <a:endParaRPr lang="en-US" dirty="0"/>
          </a:p>
          <a:p>
            <a:r>
              <a:rPr lang="en-US" dirty="0"/>
              <a:t>? LVOTO may benefit from the If channel inhibitor </a:t>
            </a:r>
            <a:r>
              <a:rPr lang="en-US" dirty="0" smtClean="0"/>
              <a:t>– </a:t>
            </a:r>
            <a:r>
              <a:rPr lang="en-US" dirty="0" err="1" smtClean="0"/>
              <a:t>ivabradine</a:t>
            </a:r>
            <a:endParaRPr lang="en-US" dirty="0" smtClean="0"/>
          </a:p>
          <a:p>
            <a:r>
              <a:rPr lang="en-US" dirty="0" err="1" smtClean="0"/>
              <a:t>ACEi</a:t>
            </a:r>
            <a:r>
              <a:rPr lang="en-US" dirty="0" smtClean="0"/>
              <a:t>/ ARB – facilitate recovery</a:t>
            </a:r>
          </a:p>
          <a:p>
            <a:r>
              <a:rPr lang="en-US" dirty="0" smtClean="0"/>
              <a:t>Diuretics – pulmonary edema</a:t>
            </a:r>
          </a:p>
          <a:p>
            <a:endParaRPr lang="en-US" dirty="0" smtClean="0"/>
          </a:p>
          <a:p>
            <a:r>
              <a:rPr lang="en-US" dirty="0"/>
              <a:t>R</a:t>
            </a:r>
            <a:r>
              <a:rPr lang="en-US" dirty="0" smtClean="0"/>
              <a:t>isk </a:t>
            </a:r>
            <a:r>
              <a:rPr lang="en-US" dirty="0"/>
              <a:t>of an LV thrombus and subsequent systemic </a:t>
            </a:r>
            <a:r>
              <a:rPr lang="en-US" dirty="0" smtClean="0"/>
              <a:t>embolism – </a:t>
            </a:r>
            <a:r>
              <a:rPr lang="en-US" dirty="0" err="1" smtClean="0"/>
              <a:t>postdischarge</a:t>
            </a:r>
            <a:r>
              <a:rPr lang="en-US" dirty="0" smtClean="0"/>
              <a:t> oral </a:t>
            </a:r>
            <a:r>
              <a:rPr lang="en-US" dirty="0"/>
              <a:t>anticoagulation or antiplatelet </a:t>
            </a:r>
            <a:r>
              <a:rPr lang="en-US" dirty="0" smtClean="0"/>
              <a:t>therapy</a:t>
            </a:r>
          </a:p>
          <a:p>
            <a:r>
              <a:rPr lang="en-US" dirty="0"/>
              <a:t>E</a:t>
            </a:r>
            <a:r>
              <a:rPr lang="en-US" dirty="0" smtClean="0"/>
              <a:t>xcessive </a:t>
            </a:r>
            <a:r>
              <a:rPr lang="en-US" dirty="0"/>
              <a:t>prolongation of the QT interval or </a:t>
            </a:r>
            <a:r>
              <a:rPr lang="en-US" dirty="0" smtClean="0"/>
              <a:t>life threatening ventricular arrhythmias - wearable </a:t>
            </a:r>
            <a:r>
              <a:rPr lang="en-US" dirty="0"/>
              <a:t>defibrillator (life vest)</a:t>
            </a:r>
          </a:p>
          <a:p>
            <a:endParaRPr lang="en-US" dirty="0"/>
          </a:p>
          <a:p>
            <a:endParaRPr lang="en-US" dirty="0"/>
          </a:p>
        </p:txBody>
      </p:sp>
    </p:spTree>
    <p:extLst>
      <p:ext uri="{BB962C8B-B14F-4D97-AF65-F5344CB8AC3E}">
        <p14:creationId xmlns:p14="http://schemas.microsoft.com/office/powerpoint/2010/main" val="277989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Long-term </a:t>
            </a:r>
            <a:r>
              <a:rPr lang="en-US" dirty="0" smtClean="0"/>
              <a:t>treatment</a:t>
            </a:r>
          </a:p>
          <a:p>
            <a:r>
              <a:rPr lang="en-US" dirty="0" err="1"/>
              <a:t>ACEi</a:t>
            </a:r>
            <a:r>
              <a:rPr lang="en-US" dirty="0"/>
              <a:t> or </a:t>
            </a:r>
            <a:r>
              <a:rPr lang="en-US" dirty="0" smtClean="0"/>
              <a:t>ARB – improved 1 year survival, lower recurrence</a:t>
            </a:r>
          </a:p>
          <a:p>
            <a:r>
              <a:rPr lang="en-US" dirty="0" smtClean="0"/>
              <a:t>No evidence for survival benefit or protection from recurrence for beta blockers</a:t>
            </a:r>
          </a:p>
          <a:p>
            <a:r>
              <a:rPr lang="en-US" dirty="0" smtClean="0"/>
              <a:t>? </a:t>
            </a:r>
            <a:r>
              <a:rPr lang="en-US" dirty="0" err="1"/>
              <a:t>oestrogen</a:t>
            </a:r>
            <a:r>
              <a:rPr lang="en-US" dirty="0"/>
              <a:t> </a:t>
            </a:r>
            <a:r>
              <a:rPr lang="en-US" dirty="0" smtClean="0"/>
              <a:t>supplementation</a:t>
            </a:r>
          </a:p>
          <a:p>
            <a:r>
              <a:rPr lang="en-US" dirty="0"/>
              <a:t>combined </a:t>
            </a:r>
            <a:r>
              <a:rPr lang="en-US" dirty="0" err="1" smtClean="0"/>
              <a:t>psychocardiologic</a:t>
            </a:r>
            <a:r>
              <a:rPr lang="en-US" dirty="0" smtClean="0"/>
              <a:t> rehabilitation</a:t>
            </a:r>
          </a:p>
          <a:p>
            <a:r>
              <a:rPr lang="en-US" dirty="0" smtClean="0"/>
              <a:t>? </a:t>
            </a:r>
            <a:r>
              <a:rPr lang="en-US" dirty="0"/>
              <a:t>anti-depressants or other </a:t>
            </a:r>
            <a:r>
              <a:rPr lang="en-US" dirty="0" smtClean="0"/>
              <a:t>psychiatric drugs</a:t>
            </a:r>
          </a:p>
          <a:p>
            <a:endParaRPr lang="en-US" dirty="0" smtClean="0"/>
          </a:p>
        </p:txBody>
      </p:sp>
    </p:spTree>
    <p:extLst>
      <p:ext uri="{BB962C8B-B14F-4D97-AF65-F5344CB8AC3E}">
        <p14:creationId xmlns:p14="http://schemas.microsoft.com/office/powerpoint/2010/main" val="14242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200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endParaRPr lang="en-US" sz="3600" dirty="0"/>
          </a:p>
          <a:p>
            <a:pPr marL="0" indent="0" algn="ctr">
              <a:buNone/>
            </a:pPr>
            <a:r>
              <a:rPr lang="en-US" sz="3600" dirty="0" smtClean="0"/>
              <a:t>THANK YOU</a:t>
            </a:r>
            <a:endParaRPr lang="en-US" sz="3600" dirty="0"/>
          </a:p>
        </p:txBody>
      </p:sp>
    </p:spTree>
    <p:extLst>
      <p:ext uri="{BB962C8B-B14F-4D97-AF65-F5344CB8AC3E}">
        <p14:creationId xmlns:p14="http://schemas.microsoft.com/office/powerpoint/2010/main" val="381957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Diffuse T-wave inversion and a prolonged QT interval </a:t>
            </a:r>
            <a:r>
              <a:rPr lang="en-US" dirty="0" smtClean="0"/>
              <a:t>in </a:t>
            </a:r>
            <a:r>
              <a:rPr lang="en-US" dirty="0"/>
              <a:t>most </a:t>
            </a:r>
            <a:r>
              <a:rPr lang="en-US" dirty="0" smtClean="0"/>
              <a:t>patients</a:t>
            </a:r>
          </a:p>
          <a:p>
            <a:r>
              <a:rPr lang="en-US" dirty="0"/>
              <a:t>M</a:t>
            </a:r>
            <a:r>
              <a:rPr lang="en-US" dirty="0" smtClean="0"/>
              <a:t>ildly </a:t>
            </a:r>
            <a:r>
              <a:rPr lang="en-US" dirty="0"/>
              <a:t>elevated serum troponin I </a:t>
            </a:r>
            <a:r>
              <a:rPr lang="en-US" dirty="0" smtClean="0"/>
              <a:t>levels in 17. Undetectable in 2.</a:t>
            </a:r>
          </a:p>
          <a:p>
            <a:r>
              <a:rPr lang="en-US" dirty="0"/>
              <a:t>M</a:t>
            </a:r>
            <a:r>
              <a:rPr lang="en-US" dirty="0" smtClean="0"/>
              <a:t>edian </a:t>
            </a:r>
            <a:r>
              <a:rPr lang="en-US" dirty="0"/>
              <a:t>ejection fraction, 0.20</a:t>
            </a:r>
            <a:r>
              <a:rPr lang="en-US" dirty="0" smtClean="0"/>
              <a:t>; </a:t>
            </a:r>
            <a:r>
              <a:rPr lang="en-US" dirty="0"/>
              <a:t>rapidly resolved in all </a:t>
            </a:r>
            <a:r>
              <a:rPr lang="en-US" dirty="0" smtClean="0"/>
              <a:t>patients.</a:t>
            </a:r>
          </a:p>
          <a:p>
            <a:r>
              <a:rPr lang="en-US" dirty="0" err="1" smtClean="0"/>
              <a:t>Endomyocardial</a:t>
            </a:r>
            <a:r>
              <a:rPr lang="en-US" dirty="0"/>
              <a:t> </a:t>
            </a:r>
            <a:r>
              <a:rPr lang="en-US" dirty="0" smtClean="0"/>
              <a:t>biopsy - </a:t>
            </a:r>
            <a:r>
              <a:rPr lang="en-US" dirty="0"/>
              <a:t>mononuclear infiltrates and contraction-band </a:t>
            </a:r>
            <a:r>
              <a:rPr lang="en-US" dirty="0" smtClean="0"/>
              <a:t>necrosis</a:t>
            </a:r>
          </a:p>
          <a:p>
            <a:r>
              <a:rPr lang="en-US" dirty="0"/>
              <a:t>Plasma </a:t>
            </a:r>
            <a:r>
              <a:rPr lang="en-US" dirty="0" smtClean="0"/>
              <a:t>catecholamine levels </a:t>
            </a:r>
            <a:r>
              <a:rPr lang="en-US" dirty="0"/>
              <a:t>at presentation -</a:t>
            </a:r>
            <a:r>
              <a:rPr lang="en-US" dirty="0" smtClean="0"/>
              <a:t> </a:t>
            </a:r>
            <a:r>
              <a:rPr lang="en-US" dirty="0"/>
              <a:t>markedly higher </a:t>
            </a:r>
            <a:r>
              <a:rPr lang="en-US" dirty="0" smtClean="0"/>
              <a:t>with stress induced</a:t>
            </a:r>
            <a:r>
              <a:rPr lang="en-US" dirty="0"/>
              <a:t> </a:t>
            </a:r>
            <a:r>
              <a:rPr lang="en-US" dirty="0" smtClean="0"/>
              <a:t>cardiomyopathy than </a:t>
            </a:r>
            <a:r>
              <a:rPr lang="en-US" dirty="0"/>
              <a:t>with </a:t>
            </a:r>
            <a:r>
              <a:rPr lang="en-US" dirty="0" err="1"/>
              <a:t>Killip</a:t>
            </a:r>
            <a:r>
              <a:rPr lang="en-US" dirty="0"/>
              <a:t> class III myocardial infarction</a:t>
            </a:r>
            <a:endParaRPr lang="en-US" b="1" dirty="0" smtClean="0"/>
          </a:p>
          <a:p>
            <a:endParaRPr lang="en-US" dirty="0"/>
          </a:p>
        </p:txBody>
      </p:sp>
    </p:spTree>
    <p:extLst>
      <p:ext uri="{BB962C8B-B14F-4D97-AF65-F5344CB8AC3E}">
        <p14:creationId xmlns:p14="http://schemas.microsoft.com/office/powerpoint/2010/main" val="217380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60525" y="2649500"/>
            <a:ext cx="5422951" cy="2778200"/>
          </a:xfrm>
          <a:prstGeom prst="rect">
            <a:avLst/>
          </a:prstGeom>
        </p:spPr>
      </p:pic>
    </p:spTree>
    <p:extLst>
      <p:ext uri="{BB962C8B-B14F-4D97-AF65-F5344CB8AC3E}">
        <p14:creationId xmlns:p14="http://schemas.microsoft.com/office/powerpoint/2010/main" val="59551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60525" y="2771300"/>
            <a:ext cx="5422951" cy="2534600"/>
          </a:xfrm>
          <a:prstGeom prst="rect">
            <a:avLst/>
          </a:prstGeom>
        </p:spPr>
      </p:pic>
    </p:spTree>
    <p:extLst>
      <p:ext uri="{BB962C8B-B14F-4D97-AF65-F5344CB8AC3E}">
        <p14:creationId xmlns:p14="http://schemas.microsoft.com/office/powerpoint/2010/main" val="26434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97375" y="2736500"/>
            <a:ext cx="2549250" cy="2604200"/>
          </a:xfrm>
          <a:prstGeom prst="rect">
            <a:avLst/>
          </a:prstGeom>
        </p:spPr>
      </p:pic>
    </p:spTree>
    <p:extLst>
      <p:ext uri="{BB962C8B-B14F-4D97-AF65-F5344CB8AC3E}">
        <p14:creationId xmlns:p14="http://schemas.microsoft.com/office/powerpoint/2010/main" val="1486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85788" y="3116400"/>
            <a:ext cx="2572425" cy="1844400"/>
          </a:xfrm>
          <a:prstGeom prst="rect">
            <a:avLst/>
          </a:prstGeom>
        </p:spPr>
      </p:pic>
    </p:spTree>
    <p:extLst>
      <p:ext uri="{BB962C8B-B14F-4D97-AF65-F5344CB8AC3E}">
        <p14:creationId xmlns:p14="http://schemas.microsoft.com/office/powerpoint/2010/main" val="52268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Heart Failure Association</a:t>
            </a:r>
            <a:br>
              <a:rPr lang="en-US" b="1" dirty="0"/>
            </a:br>
            <a:r>
              <a:rPr lang="en-US" b="1" dirty="0"/>
              <a:t>risk stratification in </a:t>
            </a:r>
            <a:r>
              <a:rPr lang="en-US" b="1" dirty="0" err="1"/>
              <a:t>Takotsubo</a:t>
            </a:r>
            <a:r>
              <a:rPr lang="en-US" b="1" dirty="0"/>
              <a:t/>
            </a:r>
            <a:br>
              <a:rPr lang="en-US" b="1" dirty="0"/>
            </a:br>
            <a:r>
              <a:rPr lang="en-US" b="1" dirty="0"/>
              <a:t>syndrome</a:t>
            </a:r>
            <a:endParaRPr lang="en-US" dirty="0"/>
          </a:p>
        </p:txBody>
      </p:sp>
      <p:pic>
        <p:nvPicPr>
          <p:cNvPr id="4" name="Content Placeholder 3"/>
          <p:cNvPicPr>
            <a:picLocks noGrp="1" noChangeAspect="1"/>
          </p:cNvPicPr>
          <p:nvPr>
            <p:ph idx="1"/>
          </p:nvPr>
        </p:nvPicPr>
        <p:blipFill>
          <a:blip r:embed="rId2"/>
          <a:stretch>
            <a:fillRect/>
          </a:stretch>
        </p:blipFill>
        <p:spPr>
          <a:xfrm>
            <a:off x="3285788" y="2756800"/>
            <a:ext cx="2572425" cy="2563600"/>
          </a:xfrm>
          <a:prstGeom prst="rect">
            <a:avLst/>
          </a:prstGeom>
        </p:spPr>
      </p:pic>
    </p:spTree>
    <p:extLst>
      <p:ext uri="{BB962C8B-B14F-4D97-AF65-F5344CB8AC3E}">
        <p14:creationId xmlns:p14="http://schemas.microsoft.com/office/powerpoint/2010/main" val="126374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97375" y="2835100"/>
            <a:ext cx="2549250" cy="2407000"/>
          </a:xfrm>
          <a:prstGeom prst="rect">
            <a:avLst/>
          </a:prstGeom>
        </p:spPr>
      </p:pic>
    </p:spTree>
    <p:extLst>
      <p:ext uri="{BB962C8B-B14F-4D97-AF65-F5344CB8AC3E}">
        <p14:creationId xmlns:p14="http://schemas.microsoft.com/office/powerpoint/2010/main" val="42974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1285" y="-13570"/>
            <a:ext cx="6901429" cy="6880714"/>
          </a:xfrm>
          <a:prstGeom prst="rect">
            <a:avLst/>
          </a:prstGeom>
        </p:spPr>
      </p:pic>
    </p:spTree>
    <p:extLst>
      <p:ext uri="{BB962C8B-B14F-4D97-AF65-F5344CB8AC3E}">
        <p14:creationId xmlns:p14="http://schemas.microsoft.com/office/powerpoint/2010/main" val="161471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r>
              <a:rPr lang="en-US" dirty="0"/>
              <a:t>acute and transient (&lt;21 days) </a:t>
            </a:r>
            <a:r>
              <a:rPr lang="en-US" dirty="0" smtClean="0"/>
              <a:t>left ventricular </a:t>
            </a:r>
            <a:r>
              <a:rPr lang="en-US" dirty="0"/>
              <a:t>(LV) systolic (and diastolic) </a:t>
            </a:r>
            <a:r>
              <a:rPr lang="en-US" dirty="0" smtClean="0"/>
              <a:t>dysfunction - often </a:t>
            </a:r>
            <a:r>
              <a:rPr lang="en-US" dirty="0"/>
              <a:t>related to an emotional or physical </a:t>
            </a:r>
            <a:r>
              <a:rPr lang="en-US" dirty="0" smtClean="0"/>
              <a:t>stressful event</a:t>
            </a:r>
            <a:r>
              <a:rPr lang="en-US" dirty="0"/>
              <a:t>, most often identified in the preceding days (1 </a:t>
            </a:r>
            <a:r>
              <a:rPr lang="en-US" dirty="0" smtClean="0"/>
              <a:t>to 5 </a:t>
            </a:r>
            <a:r>
              <a:rPr lang="en-US" dirty="0"/>
              <a:t>days</a:t>
            </a:r>
            <a:r>
              <a:rPr lang="en-US" dirty="0" smtClean="0"/>
              <a:t>)</a:t>
            </a:r>
          </a:p>
          <a:p>
            <a:endParaRPr lang="en-US" dirty="0" smtClean="0"/>
          </a:p>
          <a:p>
            <a:r>
              <a:rPr lang="en-US" dirty="0"/>
              <a:t>LV regional wall </a:t>
            </a:r>
            <a:r>
              <a:rPr lang="en-US" dirty="0" smtClean="0"/>
              <a:t>motion abnormalities extending </a:t>
            </a:r>
            <a:r>
              <a:rPr lang="en-US" dirty="0"/>
              <a:t>beyond </a:t>
            </a:r>
            <a:r>
              <a:rPr lang="en-US" dirty="0" smtClean="0"/>
              <a:t>a single </a:t>
            </a:r>
            <a:r>
              <a:rPr lang="en-US" dirty="0" err="1"/>
              <a:t>epicardial</a:t>
            </a:r>
            <a:r>
              <a:rPr lang="en-US" dirty="0"/>
              <a:t> coronary artery </a:t>
            </a:r>
            <a:r>
              <a:rPr lang="en-US" dirty="0" smtClean="0"/>
              <a:t>distribution</a:t>
            </a:r>
          </a:p>
          <a:p>
            <a:endParaRPr lang="en-US" dirty="0" smtClean="0"/>
          </a:p>
          <a:p>
            <a:r>
              <a:rPr lang="en-US" dirty="0"/>
              <a:t>apical </a:t>
            </a:r>
            <a:r>
              <a:rPr lang="en-US" dirty="0" err="1" smtClean="0"/>
              <a:t>hypokinesia</a:t>
            </a:r>
            <a:r>
              <a:rPr lang="en-US" dirty="0" smtClean="0"/>
              <a:t>/ </a:t>
            </a:r>
            <a:r>
              <a:rPr lang="en-US" dirty="0" err="1" smtClean="0"/>
              <a:t>akinesia</a:t>
            </a:r>
            <a:r>
              <a:rPr lang="en-US" dirty="0" smtClean="0"/>
              <a:t>/dis-</a:t>
            </a:r>
            <a:r>
              <a:rPr lang="en-US" dirty="0" err="1" smtClean="0"/>
              <a:t>kinesia</a:t>
            </a:r>
            <a:r>
              <a:rPr lang="en-US" dirty="0" smtClean="0"/>
              <a:t> </a:t>
            </a:r>
            <a:r>
              <a:rPr lang="en-US" dirty="0"/>
              <a:t>(apical ballooning) with </a:t>
            </a:r>
            <a:r>
              <a:rPr lang="en-US" dirty="0" smtClean="0"/>
              <a:t>basal </a:t>
            </a:r>
            <a:r>
              <a:rPr lang="en-US" dirty="0" err="1" smtClean="0"/>
              <a:t>hyperkinesis</a:t>
            </a:r>
            <a:endParaRPr lang="en-US" dirty="0" smtClean="0"/>
          </a:p>
          <a:p>
            <a:endParaRPr lang="en-US" dirty="0" smtClean="0"/>
          </a:p>
          <a:p>
            <a:r>
              <a:rPr lang="en-US" dirty="0"/>
              <a:t>Other </a:t>
            </a:r>
            <a:r>
              <a:rPr lang="en-US" dirty="0" smtClean="0"/>
              <a:t>forms- </a:t>
            </a:r>
            <a:r>
              <a:rPr lang="en-US" dirty="0"/>
              <a:t>localized to the base or the </a:t>
            </a:r>
            <a:r>
              <a:rPr lang="en-US" dirty="0" err="1"/>
              <a:t>midventricular</a:t>
            </a:r>
            <a:r>
              <a:rPr lang="en-US" dirty="0"/>
              <a:t> </a:t>
            </a:r>
            <a:r>
              <a:rPr lang="en-US" dirty="0" smtClean="0"/>
              <a:t>regions</a:t>
            </a:r>
          </a:p>
          <a:p>
            <a:endParaRPr lang="en-US" dirty="0"/>
          </a:p>
        </p:txBody>
      </p:sp>
    </p:spTree>
    <p:extLst>
      <p:ext uri="{BB962C8B-B14F-4D97-AF65-F5344CB8AC3E}">
        <p14:creationId xmlns:p14="http://schemas.microsoft.com/office/powerpoint/2010/main" val="3443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clinical context, </a:t>
            </a:r>
            <a:r>
              <a:rPr lang="en-US" dirty="0" smtClean="0"/>
              <a:t>electrocardiographic (ECG</a:t>
            </a:r>
            <a:r>
              <a:rPr lang="en-US" dirty="0"/>
              <a:t>) abnormalities, mild elevation of </a:t>
            </a:r>
            <a:r>
              <a:rPr lang="en-US" dirty="0" smtClean="0"/>
              <a:t>serum </a:t>
            </a:r>
            <a:r>
              <a:rPr lang="it-IT" dirty="0" smtClean="0"/>
              <a:t>cardiac </a:t>
            </a:r>
            <a:r>
              <a:rPr lang="it-IT" dirty="0"/>
              <a:t>troponin, significant elevation in serum </a:t>
            </a:r>
            <a:r>
              <a:rPr lang="it-IT" dirty="0" smtClean="0"/>
              <a:t>natriuretic </a:t>
            </a:r>
            <a:r>
              <a:rPr lang="en-US" dirty="0" smtClean="0"/>
              <a:t>peptide </a:t>
            </a:r>
            <a:r>
              <a:rPr lang="en-US" dirty="0"/>
              <a:t>levels (BNP or NT-</a:t>
            </a:r>
            <a:r>
              <a:rPr lang="en-US" dirty="0" err="1"/>
              <a:t>proBNP</a:t>
            </a:r>
            <a:r>
              <a:rPr lang="en-US" dirty="0"/>
              <a:t>), and </a:t>
            </a:r>
            <a:r>
              <a:rPr lang="en-US" dirty="0" smtClean="0"/>
              <a:t>noninvasive cardiovascular imaging</a:t>
            </a:r>
          </a:p>
          <a:p>
            <a:endParaRPr lang="en-US" dirty="0" smtClean="0"/>
          </a:p>
          <a:p>
            <a:r>
              <a:rPr lang="en-US" dirty="0"/>
              <a:t>Coronary angiography </a:t>
            </a:r>
            <a:r>
              <a:rPr lang="en-US" dirty="0" smtClean="0"/>
              <a:t>usually </a:t>
            </a:r>
            <a:r>
              <a:rPr lang="en-US" dirty="0"/>
              <a:t>performed to exclude an acute obstruction in </a:t>
            </a:r>
            <a:r>
              <a:rPr lang="en-US" dirty="0" smtClean="0"/>
              <a:t>an </a:t>
            </a:r>
            <a:r>
              <a:rPr lang="en-US" dirty="0" err="1" smtClean="0"/>
              <a:t>epicardial</a:t>
            </a:r>
            <a:r>
              <a:rPr lang="en-US" dirty="0" smtClean="0"/>
              <a:t> </a:t>
            </a:r>
            <a:r>
              <a:rPr lang="en-US" dirty="0"/>
              <a:t>coronary </a:t>
            </a:r>
            <a:r>
              <a:rPr lang="en-US" dirty="0" smtClean="0"/>
              <a:t>artery</a:t>
            </a:r>
          </a:p>
          <a:p>
            <a:endParaRPr lang="en-US" dirty="0" smtClean="0"/>
          </a:p>
          <a:p>
            <a:r>
              <a:rPr lang="en-US" dirty="0" smtClean="0"/>
              <a:t>bystander CAD- regional wall </a:t>
            </a:r>
            <a:r>
              <a:rPr lang="en-US" dirty="0"/>
              <a:t>motion abnormalities that extend beyond a </a:t>
            </a:r>
            <a:r>
              <a:rPr lang="en-US" dirty="0" smtClean="0"/>
              <a:t>single </a:t>
            </a:r>
            <a:r>
              <a:rPr lang="en-US" dirty="0" err="1" smtClean="0"/>
              <a:t>epicardial</a:t>
            </a:r>
            <a:r>
              <a:rPr lang="en-US" dirty="0" smtClean="0"/>
              <a:t> </a:t>
            </a:r>
            <a:r>
              <a:rPr lang="en-US" dirty="0"/>
              <a:t>vascular distribution, usually in a </a:t>
            </a:r>
            <a:r>
              <a:rPr lang="en-US" dirty="0" smtClean="0"/>
              <a:t>circumferential distribution</a:t>
            </a:r>
            <a:r>
              <a:rPr lang="en-US" dirty="0"/>
              <a:t>, coexist with CAD</a:t>
            </a:r>
          </a:p>
        </p:txBody>
      </p:sp>
    </p:spTree>
    <p:extLst>
      <p:ext uri="{BB962C8B-B14F-4D97-AF65-F5344CB8AC3E}">
        <p14:creationId xmlns:p14="http://schemas.microsoft.com/office/powerpoint/2010/main" val="32536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smtClean="0"/>
          </a:p>
          <a:p>
            <a:r>
              <a:rPr lang="en-US" dirty="0"/>
              <a:t>A</a:t>
            </a:r>
            <a:r>
              <a:rPr lang="en-US" dirty="0" smtClean="0"/>
              <a:t>cute </a:t>
            </a:r>
            <a:r>
              <a:rPr lang="en-US" dirty="0"/>
              <a:t>reversible heart failure </a:t>
            </a:r>
            <a:r>
              <a:rPr lang="en-US" dirty="0" smtClean="0"/>
              <a:t>syndrome</a:t>
            </a:r>
          </a:p>
          <a:p>
            <a:endParaRPr lang="en-US" dirty="0" smtClean="0"/>
          </a:p>
          <a:p>
            <a:r>
              <a:rPr lang="en-US" dirty="0" smtClean="0"/>
              <a:t>A form </a:t>
            </a:r>
            <a:r>
              <a:rPr lang="en-US" dirty="0"/>
              <a:t>of </a:t>
            </a:r>
            <a:r>
              <a:rPr lang="en-US" dirty="0" err="1" smtClean="0"/>
              <a:t>neurocardiogenic</a:t>
            </a:r>
            <a:r>
              <a:rPr lang="en-US" dirty="0"/>
              <a:t> </a:t>
            </a:r>
            <a:r>
              <a:rPr lang="en-US" dirty="0" smtClean="0"/>
              <a:t>myocardial stunning</a:t>
            </a:r>
          </a:p>
          <a:p>
            <a:endParaRPr lang="en-US" dirty="0" smtClean="0"/>
          </a:p>
        </p:txBody>
      </p:sp>
    </p:spTree>
    <p:extLst>
      <p:ext uri="{BB962C8B-B14F-4D97-AF65-F5344CB8AC3E}">
        <p14:creationId xmlns:p14="http://schemas.microsoft.com/office/powerpoint/2010/main" val="48168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p:txBody>
          <a:bodyPr>
            <a:normAutofit/>
          </a:bodyPr>
          <a:lstStyle/>
          <a:p>
            <a:r>
              <a:rPr lang="en-US" dirty="0"/>
              <a:t>15-30 cases per 100,000 per </a:t>
            </a:r>
            <a:r>
              <a:rPr lang="en-US" dirty="0" smtClean="0"/>
              <a:t>year</a:t>
            </a:r>
          </a:p>
          <a:p>
            <a:endParaRPr lang="en-US" dirty="0" smtClean="0"/>
          </a:p>
          <a:p>
            <a:r>
              <a:rPr lang="en-US" dirty="0" smtClean="0"/>
              <a:t>1 </a:t>
            </a:r>
            <a:r>
              <a:rPr lang="en-US" dirty="0"/>
              <a:t>- </a:t>
            </a:r>
            <a:r>
              <a:rPr lang="en-US" dirty="0" smtClean="0"/>
              <a:t>3% </a:t>
            </a:r>
            <a:r>
              <a:rPr lang="en-US" dirty="0"/>
              <a:t>of </a:t>
            </a:r>
            <a:r>
              <a:rPr lang="en-US" dirty="0" smtClean="0"/>
              <a:t>all and 5–6% </a:t>
            </a:r>
            <a:r>
              <a:rPr lang="en-US" dirty="0"/>
              <a:t>of female </a:t>
            </a:r>
            <a:r>
              <a:rPr lang="en-US" dirty="0" smtClean="0"/>
              <a:t>patients with suspected STEMI</a:t>
            </a:r>
          </a:p>
          <a:p>
            <a:endParaRPr lang="en-US" dirty="0" smtClean="0"/>
          </a:p>
          <a:p>
            <a:r>
              <a:rPr lang="en-US" dirty="0"/>
              <a:t>0.02% of hospitalizations in the United </a:t>
            </a:r>
            <a:r>
              <a:rPr lang="en-US" dirty="0" smtClean="0"/>
              <a:t>States</a:t>
            </a:r>
          </a:p>
          <a:p>
            <a:endParaRPr lang="en-US" dirty="0" smtClean="0"/>
          </a:p>
          <a:p>
            <a:r>
              <a:rPr lang="en-US" dirty="0"/>
              <a:t>Recurrence rate -</a:t>
            </a:r>
            <a:r>
              <a:rPr lang="en-US" dirty="0" smtClean="0"/>
              <a:t> </a:t>
            </a:r>
            <a:r>
              <a:rPr lang="en-US" dirty="0"/>
              <a:t>1.8% per-patient </a:t>
            </a:r>
            <a:r>
              <a:rPr lang="en-US" dirty="0" smtClean="0"/>
              <a:t>year</a:t>
            </a:r>
          </a:p>
          <a:p>
            <a:endParaRPr lang="en-US" dirty="0" smtClean="0"/>
          </a:p>
        </p:txBody>
      </p:sp>
    </p:spTree>
    <p:extLst>
      <p:ext uri="{BB962C8B-B14F-4D97-AF65-F5344CB8AC3E}">
        <p14:creationId xmlns:p14="http://schemas.microsoft.com/office/powerpoint/2010/main" val="116905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90% patients - women - mean age of 67–70 years; 80% older than 50 </a:t>
            </a:r>
            <a:r>
              <a:rPr lang="en-US" dirty="0" smtClean="0"/>
              <a:t>years</a:t>
            </a:r>
          </a:p>
          <a:p>
            <a:endParaRPr lang="en-US" dirty="0"/>
          </a:p>
          <a:p>
            <a:r>
              <a:rPr lang="en-US" dirty="0"/>
              <a:t>Women older than 55 years - a </a:t>
            </a:r>
            <a:r>
              <a:rPr lang="en-US" dirty="0" smtClean="0"/>
              <a:t>five-fold</a:t>
            </a:r>
          </a:p>
          <a:p>
            <a:endParaRPr lang="en-US" dirty="0"/>
          </a:p>
          <a:p>
            <a:r>
              <a:rPr lang="en-US" dirty="0"/>
              <a:t>greater risk of developing TTS than women younger than 55 years and a 10-fold greater risk than </a:t>
            </a:r>
            <a:r>
              <a:rPr lang="en-US" dirty="0" smtClean="0"/>
              <a:t>men</a:t>
            </a:r>
          </a:p>
          <a:p>
            <a:endParaRPr lang="en-US" dirty="0"/>
          </a:p>
          <a:p>
            <a:r>
              <a:rPr lang="en-US" dirty="0"/>
              <a:t>emotional stress or </a:t>
            </a:r>
            <a:r>
              <a:rPr lang="en-US" dirty="0" smtClean="0"/>
              <a:t>the absence </a:t>
            </a:r>
            <a:r>
              <a:rPr lang="en-US" dirty="0"/>
              <a:t>of identifiable </a:t>
            </a:r>
            <a:r>
              <a:rPr lang="en-US" dirty="0" smtClean="0"/>
              <a:t>triggers more common </a:t>
            </a:r>
            <a:r>
              <a:rPr lang="en-US" dirty="0"/>
              <a:t>in women</a:t>
            </a:r>
          </a:p>
          <a:p>
            <a:endParaRPr lang="en-US" dirty="0"/>
          </a:p>
        </p:txBody>
      </p:sp>
    </p:spTree>
    <p:extLst>
      <p:ext uri="{BB962C8B-B14F-4D97-AF65-F5344CB8AC3E}">
        <p14:creationId xmlns:p14="http://schemas.microsoft.com/office/powerpoint/2010/main" val="251971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175934" y="725425"/>
            <a:ext cx="6792131" cy="5464984"/>
          </a:xfrm>
          <a:prstGeom prst="rect">
            <a:avLst/>
          </a:prstGeom>
        </p:spPr>
      </p:pic>
    </p:spTree>
    <p:extLst>
      <p:ext uri="{BB962C8B-B14F-4D97-AF65-F5344CB8AC3E}">
        <p14:creationId xmlns:p14="http://schemas.microsoft.com/office/powerpoint/2010/main" val="71921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Also </a:t>
            </a:r>
            <a:r>
              <a:rPr lang="en-US" dirty="0"/>
              <a:t>described in </a:t>
            </a:r>
            <a:r>
              <a:rPr lang="en-US" dirty="0" smtClean="0"/>
              <a:t>children</a:t>
            </a:r>
          </a:p>
          <a:p>
            <a:endParaRPr lang="en-US" dirty="0" smtClean="0"/>
          </a:p>
          <a:p>
            <a:r>
              <a:rPr lang="en-US" dirty="0"/>
              <a:t>Y</a:t>
            </a:r>
            <a:r>
              <a:rPr lang="en-US" dirty="0" smtClean="0"/>
              <a:t>oungest </a:t>
            </a:r>
            <a:r>
              <a:rPr lang="en-US" dirty="0"/>
              <a:t>reported TTS </a:t>
            </a:r>
            <a:r>
              <a:rPr lang="en-US" dirty="0" smtClean="0"/>
              <a:t>patient - </a:t>
            </a:r>
            <a:r>
              <a:rPr lang="en-US" dirty="0"/>
              <a:t>a premature neonate born in </a:t>
            </a:r>
            <a:r>
              <a:rPr lang="en-US" dirty="0" smtClean="0"/>
              <a:t>the 28th </a:t>
            </a:r>
            <a:r>
              <a:rPr lang="en-US" dirty="0"/>
              <a:t>gestational </a:t>
            </a:r>
            <a:r>
              <a:rPr lang="en-US" dirty="0" smtClean="0"/>
              <a:t>week</a:t>
            </a:r>
          </a:p>
          <a:p>
            <a:pPr marL="0" indent="0" algn="r">
              <a:buNone/>
            </a:pPr>
            <a:r>
              <a:rPr lang="en-US" sz="1400" dirty="0" smtClean="0"/>
              <a:t>		</a:t>
            </a:r>
            <a:r>
              <a:rPr lang="en-US" sz="1400" dirty="0" err="1" smtClean="0"/>
              <a:t>Rozema</a:t>
            </a:r>
            <a:r>
              <a:rPr lang="en-US" sz="1400" dirty="0" smtClean="0"/>
              <a:t> </a:t>
            </a:r>
            <a:r>
              <a:rPr lang="en-US" sz="1400" dirty="0"/>
              <a:t>et al., </a:t>
            </a:r>
            <a:r>
              <a:rPr lang="en-US" sz="1400" dirty="0" err="1"/>
              <a:t>Takotsubo</a:t>
            </a:r>
            <a:r>
              <a:rPr lang="en-US" sz="1400" dirty="0"/>
              <a:t> cardiomyopathy: a case report and literature review. Cardiology in the Young (2016), 26, 406–409</a:t>
            </a:r>
          </a:p>
          <a:p>
            <a:pPr marL="0" indent="0" algn="r">
              <a:buNone/>
            </a:pPr>
            <a:r>
              <a:rPr lang="en-US" sz="1400" dirty="0" smtClean="0"/>
              <a:t>	</a:t>
            </a:r>
            <a:endParaRPr lang="en-US" sz="1400" dirty="0"/>
          </a:p>
        </p:txBody>
      </p:sp>
    </p:spTree>
    <p:extLst>
      <p:ext uri="{BB962C8B-B14F-4D97-AF65-F5344CB8AC3E}">
        <p14:creationId xmlns:p14="http://schemas.microsoft.com/office/powerpoint/2010/main" val="393160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Racial data lacking and </a:t>
            </a:r>
            <a:r>
              <a:rPr lang="en-US" dirty="0" smtClean="0"/>
              <a:t>inconsistent</a:t>
            </a:r>
          </a:p>
          <a:p>
            <a:endParaRPr lang="en-US" dirty="0"/>
          </a:p>
          <a:p>
            <a:r>
              <a:rPr lang="en-US" dirty="0"/>
              <a:t>Uncommon in African–Americans and </a:t>
            </a:r>
            <a:r>
              <a:rPr lang="en-US" dirty="0" smtClean="0"/>
              <a:t>Hispanics</a:t>
            </a:r>
          </a:p>
          <a:p>
            <a:endParaRPr lang="en-US" dirty="0"/>
          </a:p>
          <a:p>
            <a:r>
              <a:rPr lang="en-US" dirty="0"/>
              <a:t>African-Americans - more in-hospital complications (respiratory failure - mechanical ventilation, stroke</a:t>
            </a:r>
            <a:r>
              <a:rPr lang="en-US" dirty="0" smtClean="0"/>
              <a:t>)</a:t>
            </a:r>
          </a:p>
          <a:p>
            <a:endParaRPr lang="en-US" dirty="0"/>
          </a:p>
          <a:p>
            <a:r>
              <a:rPr lang="en-US" dirty="0"/>
              <a:t>African- Americans - QT prolongation, T-wave inversion more common</a:t>
            </a:r>
          </a:p>
          <a:p>
            <a:endParaRPr lang="en-US" dirty="0" smtClean="0"/>
          </a:p>
          <a:p>
            <a:r>
              <a:rPr lang="en-US" dirty="0" smtClean="0"/>
              <a:t>Japanese – Relatively higher incidence in men</a:t>
            </a:r>
            <a:endParaRPr lang="en-US" dirty="0"/>
          </a:p>
        </p:txBody>
      </p:sp>
    </p:spTree>
    <p:extLst>
      <p:ext uri="{BB962C8B-B14F-4D97-AF65-F5344CB8AC3E}">
        <p14:creationId xmlns:p14="http://schemas.microsoft.com/office/powerpoint/2010/main" val="112173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381001" y="1905000"/>
            <a:ext cx="4191000" cy="4543426"/>
          </a:xfrm>
        </p:spPr>
        <p:txBody>
          <a:bodyPr>
            <a:normAutofit/>
          </a:bodyPr>
          <a:lstStyle/>
          <a:p>
            <a:pPr marL="0" indent="0">
              <a:buNone/>
            </a:pPr>
            <a:r>
              <a:rPr lang="en-US" dirty="0" err="1" smtClean="0"/>
              <a:t>Takotsubo</a:t>
            </a:r>
            <a:r>
              <a:rPr lang="en-US" dirty="0" smtClean="0"/>
              <a:t> cardiomyopathy – </a:t>
            </a:r>
          </a:p>
          <a:p>
            <a:pPr marL="0" indent="0">
              <a:buNone/>
            </a:pPr>
            <a:endParaRPr lang="en-US" dirty="0" smtClean="0"/>
          </a:p>
          <a:p>
            <a:pPr marL="0" indent="0">
              <a:buNone/>
            </a:pPr>
            <a:r>
              <a:rPr lang="en-US" dirty="0" smtClean="0"/>
              <a:t>(Apical </a:t>
            </a:r>
            <a:r>
              <a:rPr lang="en-US" dirty="0"/>
              <a:t>Ballooning Syndrome, </a:t>
            </a:r>
            <a:r>
              <a:rPr lang="en-US" dirty="0" err="1" smtClean="0"/>
              <a:t>Gebrochenes</a:t>
            </a:r>
            <a:r>
              <a:rPr lang="en-US" dirty="0" smtClean="0"/>
              <a:t>-</a:t>
            </a:r>
            <a:r>
              <a:rPr lang="en-US" dirty="0" err="1" smtClean="0"/>
              <a:t>Herz</a:t>
            </a:r>
            <a:r>
              <a:rPr lang="en-US" dirty="0" smtClean="0"/>
              <a:t>-Syndrome, Broken heart syndrome, Stress cardiomyopathy)</a:t>
            </a:r>
          </a:p>
          <a:p>
            <a:pPr marL="0" indent="0">
              <a:buNone/>
            </a:pPr>
            <a:endParaRPr lang="en-US" dirty="0" smtClean="0"/>
          </a:p>
          <a:p>
            <a:r>
              <a:rPr lang="en-US" dirty="0"/>
              <a:t>‘</a:t>
            </a:r>
            <a:r>
              <a:rPr lang="en-US" dirty="0" err="1"/>
              <a:t>Takotsubo</a:t>
            </a:r>
            <a:r>
              <a:rPr lang="en-US" dirty="0"/>
              <a:t>’ = ‘octopus pot</a:t>
            </a:r>
            <a:r>
              <a:rPr lang="en-US" dirty="0" smtClean="0"/>
              <a:t>’</a:t>
            </a:r>
          </a:p>
          <a:p>
            <a:endParaRPr lang="en-US" dirty="0"/>
          </a:p>
          <a:p>
            <a:r>
              <a:rPr lang="en-US" dirty="0"/>
              <a:t>D</a:t>
            </a:r>
            <a:r>
              <a:rPr lang="en-US" dirty="0" smtClean="0"/>
              <a:t>escribed in Japan by </a:t>
            </a:r>
            <a:r>
              <a:rPr lang="en-US" dirty="0" err="1" smtClean="0"/>
              <a:t>Hikaru</a:t>
            </a:r>
            <a:r>
              <a:rPr lang="en-US" dirty="0" smtClean="0"/>
              <a:t> Sato et al. in 1990</a:t>
            </a:r>
          </a:p>
          <a:p>
            <a:endParaRPr lang="en-US" dirty="0" smtClean="0"/>
          </a:p>
          <a:p>
            <a:endParaRPr lang="en-US" dirty="0" smtClean="0"/>
          </a:p>
          <a:p>
            <a:endParaRPr lang="en-US" dirty="0" smtClean="0"/>
          </a:p>
          <a:p>
            <a:endParaRPr lang="en-US" dirty="0"/>
          </a:p>
        </p:txBody>
      </p:sp>
      <p:pic>
        <p:nvPicPr>
          <p:cNvPr id="1026" name="Picture 2" descr="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38481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lnSpcReduction="10000"/>
          </a:bodyPr>
          <a:lstStyle/>
          <a:p>
            <a:r>
              <a:rPr lang="en-US" dirty="0"/>
              <a:t>A</a:t>
            </a:r>
            <a:r>
              <a:rPr lang="en-US" dirty="0" smtClean="0"/>
              <a:t>cute or </a:t>
            </a:r>
            <a:r>
              <a:rPr lang="en-US" dirty="0" err="1" smtClean="0"/>
              <a:t>subacute</a:t>
            </a:r>
            <a:r>
              <a:rPr lang="en-US" dirty="0" smtClean="0"/>
              <a:t> chest </a:t>
            </a:r>
            <a:r>
              <a:rPr lang="en-US" dirty="0"/>
              <a:t>pain (&gt;75%)</a:t>
            </a:r>
            <a:r>
              <a:rPr lang="en-US" dirty="0" smtClean="0"/>
              <a:t>, dyspnea </a:t>
            </a:r>
            <a:r>
              <a:rPr lang="en-US" dirty="0"/>
              <a:t>(approximately 50</a:t>
            </a:r>
            <a:r>
              <a:rPr lang="en-US" dirty="0" smtClean="0"/>
              <a:t>%), dizziness </a:t>
            </a:r>
            <a:r>
              <a:rPr lang="en-US" dirty="0"/>
              <a:t>(&gt;25</a:t>
            </a:r>
            <a:r>
              <a:rPr lang="en-US" dirty="0" smtClean="0"/>
              <a:t>%), syncope </a:t>
            </a:r>
            <a:r>
              <a:rPr lang="en-US" dirty="0"/>
              <a:t>(5% to 10%)</a:t>
            </a:r>
            <a:r>
              <a:rPr lang="en-US" dirty="0" smtClean="0"/>
              <a:t> – indistinguishable from AMI</a:t>
            </a:r>
          </a:p>
          <a:p>
            <a:endParaRPr lang="en-US" dirty="0" smtClean="0"/>
          </a:p>
          <a:p>
            <a:r>
              <a:rPr lang="en-US" dirty="0" smtClean="0"/>
              <a:t>History of emotional/physical stress</a:t>
            </a:r>
            <a:endParaRPr lang="en-US" dirty="0"/>
          </a:p>
          <a:p>
            <a:endParaRPr lang="en-US" dirty="0" smtClean="0"/>
          </a:p>
          <a:p>
            <a:r>
              <a:rPr lang="en-US" dirty="0"/>
              <a:t>E</a:t>
            </a:r>
            <a:r>
              <a:rPr lang="en-US" dirty="0" smtClean="0"/>
              <a:t>motional stress factors - </a:t>
            </a:r>
            <a:r>
              <a:rPr lang="en-US" dirty="0"/>
              <a:t>chest pain and </a:t>
            </a:r>
            <a:r>
              <a:rPr lang="en-US" dirty="0" smtClean="0"/>
              <a:t>palpitations common</a:t>
            </a:r>
          </a:p>
          <a:p>
            <a:endParaRPr lang="en-US" dirty="0" smtClean="0"/>
          </a:p>
          <a:p>
            <a:r>
              <a:rPr lang="en-US" dirty="0" smtClean="0"/>
              <a:t>Other triggers - manifestation </a:t>
            </a:r>
            <a:r>
              <a:rPr lang="en-US" dirty="0"/>
              <a:t>of the underlying acute illness e.g., stroke, </a:t>
            </a:r>
            <a:r>
              <a:rPr lang="en-US" dirty="0" smtClean="0"/>
              <a:t>seizures</a:t>
            </a:r>
          </a:p>
          <a:p>
            <a:endParaRPr lang="en-US" dirty="0"/>
          </a:p>
          <a:p>
            <a:r>
              <a:rPr lang="en-US" dirty="0" smtClean="0"/>
              <a:t>Symptoms</a:t>
            </a:r>
            <a:r>
              <a:rPr lang="en-US" dirty="0"/>
              <a:t> </a:t>
            </a:r>
            <a:r>
              <a:rPr lang="en-US" dirty="0" smtClean="0"/>
              <a:t>arising from complications - </a:t>
            </a:r>
            <a:r>
              <a:rPr lang="en-US" dirty="0"/>
              <a:t>heart failure, pulmonary </a:t>
            </a:r>
            <a:r>
              <a:rPr lang="en-US" dirty="0" err="1" smtClean="0"/>
              <a:t>oedema</a:t>
            </a:r>
            <a:r>
              <a:rPr lang="en-US" dirty="0" smtClean="0"/>
              <a:t>, stroke</a:t>
            </a:r>
            <a:r>
              <a:rPr lang="en-US" dirty="0"/>
              <a:t>, cardiogenic </a:t>
            </a:r>
            <a:r>
              <a:rPr lang="en-US" dirty="0" smtClean="0"/>
              <a:t>shock </a:t>
            </a:r>
            <a:r>
              <a:rPr lang="en-US" dirty="0"/>
              <a:t>or cardiac arrest</a:t>
            </a:r>
          </a:p>
        </p:txBody>
      </p:sp>
    </p:spTree>
    <p:extLst>
      <p:ext uri="{BB962C8B-B14F-4D97-AF65-F5344CB8AC3E}">
        <p14:creationId xmlns:p14="http://schemas.microsoft.com/office/powerpoint/2010/main" val="217171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a:t>
            </a:r>
            <a:endParaRPr lang="en-US" dirty="0"/>
          </a:p>
        </p:txBody>
      </p:sp>
      <p:sp>
        <p:nvSpPr>
          <p:cNvPr id="3" name="Content Placeholder 2"/>
          <p:cNvSpPr>
            <a:spLocks noGrp="1"/>
          </p:cNvSpPr>
          <p:nvPr>
            <p:ph idx="1"/>
          </p:nvPr>
        </p:nvSpPr>
        <p:spPr/>
        <p:txBody>
          <a:bodyPr/>
          <a:lstStyle/>
          <a:p>
            <a:r>
              <a:rPr lang="en-US" dirty="0"/>
              <a:t>R</a:t>
            </a:r>
            <a:r>
              <a:rPr lang="en-US" dirty="0" smtClean="0"/>
              <a:t>espiratory </a:t>
            </a:r>
            <a:r>
              <a:rPr lang="en-US" dirty="0"/>
              <a:t>distress, </a:t>
            </a:r>
            <a:r>
              <a:rPr lang="en-US" dirty="0" smtClean="0"/>
              <a:t>tachycardia, hypotension, </a:t>
            </a:r>
            <a:r>
              <a:rPr lang="en-US" dirty="0"/>
              <a:t>S3 gallop, </a:t>
            </a:r>
            <a:r>
              <a:rPr lang="en-US" dirty="0" smtClean="0"/>
              <a:t>jugular vein distention, </a:t>
            </a:r>
            <a:r>
              <a:rPr lang="en-US" dirty="0" err="1" smtClean="0"/>
              <a:t>rales</a:t>
            </a:r>
            <a:r>
              <a:rPr lang="en-US" dirty="0" smtClean="0"/>
              <a:t> </a:t>
            </a:r>
            <a:r>
              <a:rPr lang="en-US" dirty="0"/>
              <a:t>at the bases </a:t>
            </a:r>
            <a:endParaRPr lang="en-US" dirty="0" smtClean="0"/>
          </a:p>
          <a:p>
            <a:endParaRPr lang="en-US" dirty="0" smtClean="0"/>
          </a:p>
          <a:p>
            <a:r>
              <a:rPr lang="en-US" dirty="0" smtClean="0"/>
              <a:t>Narrow </a:t>
            </a:r>
            <a:r>
              <a:rPr lang="en-US" dirty="0"/>
              <a:t>pulse </a:t>
            </a:r>
            <a:r>
              <a:rPr lang="en-US" dirty="0" smtClean="0"/>
              <a:t>pressure</a:t>
            </a:r>
          </a:p>
          <a:p>
            <a:endParaRPr lang="en-US" dirty="0"/>
          </a:p>
          <a:p>
            <a:r>
              <a:rPr lang="en-US" dirty="0" smtClean="0"/>
              <a:t>Systolic </a:t>
            </a:r>
            <a:r>
              <a:rPr lang="en-US" dirty="0"/>
              <a:t>ejection murmur (due to LVOTO </a:t>
            </a:r>
            <a:r>
              <a:rPr lang="en-US" dirty="0" smtClean="0"/>
              <a:t>and MR)</a:t>
            </a:r>
          </a:p>
          <a:p>
            <a:endParaRPr lang="en-US" dirty="0" smtClean="0"/>
          </a:p>
          <a:p>
            <a:r>
              <a:rPr lang="en-US" dirty="0" smtClean="0"/>
              <a:t>Rarely</a:t>
            </a:r>
            <a:r>
              <a:rPr lang="en-US" dirty="0"/>
              <a:t>, lower extremity edema</a:t>
            </a:r>
          </a:p>
        </p:txBody>
      </p:sp>
    </p:spTree>
    <p:extLst>
      <p:ext uri="{BB962C8B-B14F-4D97-AF65-F5344CB8AC3E}">
        <p14:creationId xmlns:p14="http://schemas.microsoft.com/office/powerpoint/2010/main" val="286817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criteria</a:t>
            </a:r>
          </a:p>
        </p:txBody>
      </p:sp>
      <p:sp>
        <p:nvSpPr>
          <p:cNvPr id="3" name="Content Placeholder 2"/>
          <p:cNvSpPr>
            <a:spLocks noGrp="1"/>
          </p:cNvSpPr>
          <p:nvPr>
            <p:ph sz="half" idx="1"/>
          </p:nvPr>
        </p:nvSpPr>
        <p:spPr>
          <a:xfrm>
            <a:off x="1142107" y="1905000"/>
            <a:ext cx="6859786" cy="1295400"/>
          </a:xfrm>
        </p:spPr>
        <p:txBody>
          <a:bodyPr/>
          <a:lstStyle/>
          <a:p>
            <a:r>
              <a:rPr lang="en-US" dirty="0"/>
              <a:t>C</a:t>
            </a:r>
            <a:r>
              <a:rPr lang="en-US" dirty="0" smtClean="0"/>
              <a:t>oronary angiography with </a:t>
            </a:r>
            <a:r>
              <a:rPr lang="en-US" dirty="0"/>
              <a:t>left </a:t>
            </a:r>
            <a:r>
              <a:rPr lang="en-US" dirty="0" err="1"/>
              <a:t>ventriculography</a:t>
            </a:r>
            <a:r>
              <a:rPr lang="en-US" dirty="0"/>
              <a:t> -</a:t>
            </a:r>
            <a:r>
              <a:rPr lang="en-US" dirty="0" smtClean="0"/>
              <a:t> </a:t>
            </a:r>
            <a:r>
              <a:rPr lang="en-US" dirty="0"/>
              <a:t>gold </a:t>
            </a:r>
            <a:r>
              <a:rPr lang="en-US" dirty="0" smtClean="0"/>
              <a:t>standard </a:t>
            </a:r>
            <a:r>
              <a:rPr lang="en-US" dirty="0"/>
              <a:t>to exclude or confirm </a:t>
            </a:r>
            <a:r>
              <a:rPr lang="en-US" dirty="0" smtClean="0"/>
              <a:t>TTS</a:t>
            </a:r>
          </a:p>
          <a:p>
            <a:endParaRPr lang="en-US" dirty="0"/>
          </a:p>
        </p:txBody>
      </p:sp>
      <p:sp>
        <p:nvSpPr>
          <p:cNvPr id="5" name="Content Placeholder 4"/>
          <p:cNvSpPr>
            <a:spLocks noGrp="1"/>
          </p:cNvSpPr>
          <p:nvPr>
            <p:ph sz="half" idx="2"/>
          </p:nvPr>
        </p:nvSpPr>
        <p:spPr>
          <a:xfrm>
            <a:off x="1295400" y="4724400"/>
            <a:ext cx="6706493" cy="1371600"/>
          </a:xfrm>
        </p:spPr>
        <p:txBody>
          <a:bodyPr/>
          <a:lstStyle/>
          <a:p>
            <a:endParaRPr lang="en-US"/>
          </a:p>
        </p:txBody>
      </p:sp>
    </p:spTree>
    <p:extLst>
      <p:ext uri="{BB962C8B-B14F-4D97-AF65-F5344CB8AC3E}">
        <p14:creationId xmlns:p14="http://schemas.microsoft.com/office/powerpoint/2010/main" val="307809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2107" y="2286000"/>
            <a:ext cx="6859786" cy="3886200"/>
          </a:xfrm>
        </p:spPr>
        <p:txBody>
          <a:bodyPr/>
          <a:lstStyle/>
          <a:p>
            <a:r>
              <a:rPr lang="en-US" dirty="0"/>
              <a:t>T</a:t>
            </a:r>
            <a:r>
              <a:rPr lang="en-US" dirty="0" smtClean="0"/>
              <a:t>ransient </a:t>
            </a:r>
            <a:r>
              <a:rPr lang="en-US" dirty="0"/>
              <a:t>LV apical </a:t>
            </a:r>
            <a:r>
              <a:rPr lang="en-US" dirty="0" smtClean="0"/>
              <a:t>ballooning</a:t>
            </a:r>
          </a:p>
          <a:p>
            <a:r>
              <a:rPr lang="en-US" dirty="0" smtClean="0"/>
              <a:t>ST-T</a:t>
            </a:r>
            <a:r>
              <a:rPr lang="en-US" dirty="0"/>
              <a:t> </a:t>
            </a:r>
            <a:r>
              <a:rPr lang="en-US" dirty="0" smtClean="0"/>
              <a:t>segment </a:t>
            </a:r>
            <a:r>
              <a:rPr lang="en-US" dirty="0"/>
              <a:t>change in several leads in </a:t>
            </a:r>
            <a:r>
              <a:rPr lang="en-US" dirty="0" smtClean="0"/>
              <a:t>electrocardiogram</a:t>
            </a:r>
          </a:p>
          <a:p>
            <a:r>
              <a:rPr lang="en-US" dirty="0"/>
              <a:t>N</a:t>
            </a:r>
            <a:r>
              <a:rPr lang="en-US" dirty="0" smtClean="0"/>
              <a:t>o </a:t>
            </a:r>
            <a:r>
              <a:rPr lang="en-US" dirty="0"/>
              <a:t>history of old </a:t>
            </a:r>
            <a:r>
              <a:rPr lang="en-US" dirty="0" smtClean="0"/>
              <a:t>myocardial infarction</a:t>
            </a:r>
            <a:r>
              <a:rPr lang="en-US" dirty="0"/>
              <a:t>, </a:t>
            </a:r>
            <a:r>
              <a:rPr lang="en-US" dirty="0" err="1"/>
              <a:t>valvular</a:t>
            </a:r>
            <a:r>
              <a:rPr lang="en-US" dirty="0"/>
              <a:t> heart disease, subarachnoid hemorrhage, or </a:t>
            </a:r>
            <a:r>
              <a:rPr lang="en-US" dirty="0" err="1" smtClean="0"/>
              <a:t>pheochromocytoma</a:t>
            </a:r>
            <a:endParaRPr lang="en-US" dirty="0" smtClean="0"/>
          </a:p>
          <a:p>
            <a:endParaRPr lang="en-US" dirty="0"/>
          </a:p>
          <a:p>
            <a:r>
              <a:rPr lang="en-US" dirty="0" smtClean="0">
                <a:solidFill>
                  <a:schemeClr val="tx2"/>
                </a:solidFill>
              </a:rPr>
              <a:t>Investigated </a:t>
            </a:r>
            <a:r>
              <a:rPr lang="en-US" dirty="0">
                <a:solidFill>
                  <a:schemeClr val="tx2"/>
                </a:solidFill>
              </a:rPr>
              <a:t>17 patients - 14 women</a:t>
            </a:r>
          </a:p>
          <a:p>
            <a:r>
              <a:rPr lang="en-US" dirty="0">
                <a:solidFill>
                  <a:schemeClr val="tx2"/>
                </a:solidFill>
              </a:rPr>
              <a:t>Technetium-99m </a:t>
            </a:r>
            <a:r>
              <a:rPr lang="en-US" dirty="0" err="1" smtClean="0">
                <a:solidFill>
                  <a:schemeClr val="tx2"/>
                </a:solidFill>
              </a:rPr>
              <a:t>tetrofosmin</a:t>
            </a:r>
            <a:r>
              <a:rPr lang="en-US" dirty="0" smtClean="0">
                <a:solidFill>
                  <a:schemeClr val="tx2"/>
                </a:solidFill>
              </a:rPr>
              <a:t> </a:t>
            </a:r>
            <a:r>
              <a:rPr lang="en-US" dirty="0">
                <a:solidFill>
                  <a:schemeClr val="tx2"/>
                </a:solidFill>
              </a:rPr>
              <a:t>- decreased uptake at the </a:t>
            </a:r>
            <a:r>
              <a:rPr lang="en-US" dirty="0" smtClean="0">
                <a:solidFill>
                  <a:schemeClr val="tx2"/>
                </a:solidFill>
              </a:rPr>
              <a:t>apex </a:t>
            </a:r>
            <a:r>
              <a:rPr lang="en-US" dirty="0">
                <a:solidFill>
                  <a:schemeClr val="tx2"/>
                </a:solidFill>
              </a:rPr>
              <a:t>in 11 patients (85%) </a:t>
            </a:r>
            <a:r>
              <a:rPr lang="en-US" dirty="0" smtClean="0">
                <a:solidFill>
                  <a:schemeClr val="tx2"/>
                </a:solidFill>
              </a:rPr>
              <a:t>that </a:t>
            </a:r>
            <a:r>
              <a:rPr lang="en-US" dirty="0">
                <a:solidFill>
                  <a:schemeClr val="tx2"/>
                </a:solidFill>
              </a:rPr>
              <a:t>later returned to </a:t>
            </a:r>
            <a:r>
              <a:rPr lang="en-US" dirty="0" smtClean="0">
                <a:solidFill>
                  <a:schemeClr val="tx2"/>
                </a:solidFill>
              </a:rPr>
              <a:t>uniform</a:t>
            </a:r>
          </a:p>
          <a:p>
            <a:r>
              <a:rPr lang="en-US" dirty="0">
                <a:solidFill>
                  <a:schemeClr val="tx2"/>
                </a:solidFill>
              </a:rPr>
              <a:t>No significant </a:t>
            </a:r>
            <a:r>
              <a:rPr lang="en-US" dirty="0" smtClean="0">
                <a:solidFill>
                  <a:schemeClr val="tx2"/>
                </a:solidFill>
              </a:rPr>
              <a:t>coronary stenosis</a:t>
            </a:r>
            <a:endParaRPr lang="en-US" dirty="0">
              <a:solidFill>
                <a:schemeClr val="tx2"/>
              </a:solidFill>
            </a:endParaRPr>
          </a:p>
          <a:p>
            <a:endParaRPr lang="en-US" dirty="0"/>
          </a:p>
        </p:txBody>
      </p:sp>
      <p:pic>
        <p:nvPicPr>
          <p:cNvPr id="4" name="Picture 3"/>
          <p:cNvPicPr>
            <a:picLocks noChangeAspect="1"/>
          </p:cNvPicPr>
          <p:nvPr/>
        </p:nvPicPr>
        <p:blipFill>
          <a:blip r:embed="rId3"/>
          <a:stretch>
            <a:fillRect/>
          </a:stretch>
        </p:blipFill>
        <p:spPr>
          <a:xfrm>
            <a:off x="1066800" y="201915"/>
            <a:ext cx="7316093" cy="2022760"/>
          </a:xfrm>
          <a:prstGeom prst="rect">
            <a:avLst/>
          </a:prstGeom>
        </p:spPr>
      </p:pic>
    </p:spTree>
    <p:extLst>
      <p:ext uri="{BB962C8B-B14F-4D97-AF65-F5344CB8AC3E}">
        <p14:creationId xmlns:p14="http://schemas.microsoft.com/office/powerpoint/2010/main" val="28410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tx2"/>
                </a:solidFill>
              </a:rPr>
              <a:t>ST-segment </a:t>
            </a:r>
            <a:r>
              <a:rPr lang="en-US" dirty="0" smtClean="0">
                <a:solidFill>
                  <a:schemeClr val="tx2"/>
                </a:solidFill>
              </a:rPr>
              <a:t>elevations </a:t>
            </a:r>
            <a:r>
              <a:rPr lang="en-US" dirty="0">
                <a:solidFill>
                  <a:schemeClr val="tx2"/>
                </a:solidFill>
              </a:rPr>
              <a:t>in </a:t>
            </a:r>
            <a:r>
              <a:rPr lang="en-US" dirty="0" smtClean="0">
                <a:solidFill>
                  <a:schemeClr val="tx2"/>
                </a:solidFill>
              </a:rPr>
              <a:t>several leads </a:t>
            </a:r>
            <a:r>
              <a:rPr lang="en-US" dirty="0">
                <a:solidFill>
                  <a:schemeClr val="tx2"/>
                </a:solidFill>
              </a:rPr>
              <a:t>during the acute phase in 14 </a:t>
            </a:r>
            <a:r>
              <a:rPr lang="en-US" dirty="0" smtClean="0">
                <a:solidFill>
                  <a:schemeClr val="tx2"/>
                </a:solidFill>
              </a:rPr>
              <a:t>patients (82%) -  </a:t>
            </a:r>
            <a:r>
              <a:rPr lang="en-US" dirty="0">
                <a:solidFill>
                  <a:schemeClr val="tx2"/>
                </a:solidFill>
              </a:rPr>
              <a:t>became negative T waves at a median of 4 </a:t>
            </a:r>
            <a:r>
              <a:rPr lang="en-US" dirty="0" smtClean="0">
                <a:solidFill>
                  <a:schemeClr val="tx2"/>
                </a:solidFill>
              </a:rPr>
              <a:t>days</a:t>
            </a:r>
          </a:p>
          <a:p>
            <a:endParaRPr lang="en-US" dirty="0">
              <a:solidFill>
                <a:schemeClr val="tx2"/>
              </a:solidFill>
            </a:endParaRPr>
          </a:p>
          <a:p>
            <a:r>
              <a:rPr lang="en-US" dirty="0" smtClean="0">
                <a:solidFill>
                  <a:schemeClr val="tx2"/>
                </a:solidFill>
              </a:rPr>
              <a:t>Prolonged </a:t>
            </a:r>
            <a:r>
              <a:rPr lang="en-US" dirty="0" err="1" smtClean="0">
                <a:solidFill>
                  <a:schemeClr val="tx2"/>
                </a:solidFill>
              </a:rPr>
              <a:t>QTc</a:t>
            </a:r>
            <a:r>
              <a:rPr lang="en-US" dirty="0" smtClean="0">
                <a:solidFill>
                  <a:schemeClr val="tx2"/>
                </a:solidFill>
              </a:rPr>
              <a:t> interval </a:t>
            </a:r>
            <a:r>
              <a:rPr lang="en-US" dirty="0">
                <a:solidFill>
                  <a:schemeClr val="tx2"/>
                </a:solidFill>
              </a:rPr>
              <a:t>observed in all </a:t>
            </a:r>
            <a:r>
              <a:rPr lang="en-US" dirty="0" smtClean="0">
                <a:solidFill>
                  <a:schemeClr val="tx2"/>
                </a:solidFill>
              </a:rPr>
              <a:t>patients</a:t>
            </a:r>
          </a:p>
          <a:p>
            <a:endParaRPr lang="en-US" dirty="0">
              <a:solidFill>
                <a:schemeClr val="tx2"/>
              </a:solidFill>
            </a:endParaRPr>
          </a:p>
          <a:p>
            <a:r>
              <a:rPr lang="en-US" dirty="0" smtClean="0">
                <a:solidFill>
                  <a:schemeClr val="tx2"/>
                </a:solidFill>
              </a:rPr>
              <a:t>ECG </a:t>
            </a:r>
            <a:r>
              <a:rPr lang="en-US" dirty="0">
                <a:solidFill>
                  <a:schemeClr val="tx2"/>
                </a:solidFill>
              </a:rPr>
              <a:t>returned to normal between 97 and 191 days after the onset.</a:t>
            </a:r>
            <a:endParaRPr lang="en-US" dirty="0"/>
          </a:p>
          <a:p>
            <a:endParaRPr lang="en-US" dirty="0"/>
          </a:p>
        </p:txBody>
      </p:sp>
    </p:spTree>
    <p:extLst>
      <p:ext uri="{BB962C8B-B14F-4D97-AF65-F5344CB8AC3E}">
        <p14:creationId xmlns:p14="http://schemas.microsoft.com/office/powerpoint/2010/main" val="87707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2800" dirty="0" smtClean="0"/>
          </a:p>
          <a:p>
            <a:pPr marL="0" indent="0" algn="ctr">
              <a:buNone/>
            </a:pPr>
            <a:endParaRPr lang="en-US" sz="2800" dirty="0"/>
          </a:p>
          <a:p>
            <a:pPr marL="0" indent="0" algn="ctr">
              <a:buNone/>
            </a:pPr>
            <a:r>
              <a:rPr lang="en-US" sz="2800" dirty="0" smtClean="0"/>
              <a:t>Mayo </a:t>
            </a:r>
            <a:r>
              <a:rPr lang="en-US" sz="2800" dirty="0"/>
              <a:t>criteria 2004</a:t>
            </a:r>
          </a:p>
          <a:p>
            <a:endParaRPr lang="en-US" dirty="0"/>
          </a:p>
        </p:txBody>
      </p:sp>
    </p:spTree>
    <p:extLst>
      <p:ext uri="{BB962C8B-B14F-4D97-AF65-F5344CB8AC3E}">
        <p14:creationId xmlns:p14="http://schemas.microsoft.com/office/powerpoint/2010/main" val="295664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Based on 7 case series</a:t>
            </a:r>
            <a:endParaRPr lang="en-US" dirty="0"/>
          </a:p>
        </p:txBody>
      </p:sp>
      <p:pic>
        <p:nvPicPr>
          <p:cNvPr id="4" name="Content Placeholder 3"/>
          <p:cNvPicPr>
            <a:picLocks noGrp="1" noChangeAspect="1"/>
          </p:cNvPicPr>
          <p:nvPr>
            <p:ph idx="1"/>
          </p:nvPr>
        </p:nvPicPr>
        <p:blipFill>
          <a:blip r:embed="rId2"/>
          <a:stretch>
            <a:fillRect/>
          </a:stretch>
        </p:blipFill>
        <p:spPr>
          <a:xfrm>
            <a:off x="1" y="1324415"/>
            <a:ext cx="9144000" cy="5533585"/>
          </a:xfrm>
          <a:prstGeom prst="rect">
            <a:avLst/>
          </a:prstGeom>
        </p:spPr>
      </p:pic>
      <p:sp>
        <p:nvSpPr>
          <p:cNvPr id="5" name="Rectangle 4"/>
          <p:cNvSpPr/>
          <p:nvPr/>
        </p:nvSpPr>
        <p:spPr>
          <a:xfrm>
            <a:off x="2667000" y="2286000"/>
            <a:ext cx="6324600" cy="2286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97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142107" y="762001"/>
            <a:ext cx="6859786" cy="5489231"/>
          </a:xfrm>
          <a:prstGeom prst="rect">
            <a:avLst/>
          </a:prstGeom>
        </p:spPr>
      </p:pic>
    </p:spTree>
    <p:extLst>
      <p:ext uri="{BB962C8B-B14F-4D97-AF65-F5344CB8AC3E}">
        <p14:creationId xmlns:p14="http://schemas.microsoft.com/office/powerpoint/2010/main" val="329350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Mayo Criteria 2008</a:t>
            </a:r>
            <a:endParaRPr lang="en-US" dirty="0"/>
          </a:p>
        </p:txBody>
      </p:sp>
      <p:pic>
        <p:nvPicPr>
          <p:cNvPr id="4" name="Content Placeholder 3"/>
          <p:cNvPicPr>
            <a:picLocks noGrp="1" noChangeAspect="1"/>
          </p:cNvPicPr>
          <p:nvPr>
            <p:ph idx="1"/>
          </p:nvPr>
        </p:nvPicPr>
        <p:blipFill>
          <a:blip r:embed="rId2"/>
          <a:stretch>
            <a:fillRect/>
          </a:stretch>
        </p:blipFill>
        <p:spPr>
          <a:xfrm>
            <a:off x="1126868" y="1600200"/>
            <a:ext cx="6859785" cy="5181600"/>
          </a:xfrm>
          <a:prstGeom prst="rect">
            <a:avLst/>
          </a:prstGeom>
        </p:spPr>
      </p:pic>
    </p:spTree>
    <p:extLst>
      <p:ext uri="{BB962C8B-B14F-4D97-AF65-F5344CB8AC3E}">
        <p14:creationId xmlns:p14="http://schemas.microsoft.com/office/powerpoint/2010/main" val="19096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a:t>
            </a:r>
            <a:r>
              <a:rPr lang="en-US" dirty="0"/>
              <a:t>the current version, we </a:t>
            </a:r>
            <a:r>
              <a:rPr lang="en-US" dirty="0" smtClean="0"/>
              <a:t>no longer </a:t>
            </a:r>
            <a:r>
              <a:rPr lang="en-US" dirty="0"/>
              <a:t>exclude patients who develop typical </a:t>
            </a:r>
            <a:r>
              <a:rPr lang="en-US" dirty="0" smtClean="0"/>
              <a:t>ballooning in </a:t>
            </a:r>
            <a:r>
              <a:rPr lang="en-US" dirty="0"/>
              <a:t>the setting of intracranial bleeding, including </a:t>
            </a:r>
            <a:r>
              <a:rPr lang="en-US" dirty="0" smtClean="0"/>
              <a:t>those with </a:t>
            </a:r>
            <a:r>
              <a:rPr lang="en-US" dirty="0"/>
              <a:t>subarachnoid hemorrhage. Neurogenic stunning </a:t>
            </a:r>
            <a:r>
              <a:rPr lang="en-US" dirty="0" smtClean="0"/>
              <a:t>in this situation </a:t>
            </a:r>
            <a:r>
              <a:rPr lang="en-US" dirty="0"/>
              <a:t>has the same </a:t>
            </a:r>
            <a:r>
              <a:rPr lang="en-US" dirty="0" smtClean="0"/>
              <a:t>features </a:t>
            </a:r>
            <a:r>
              <a:rPr lang="en-US" dirty="0"/>
              <a:t>as </a:t>
            </a:r>
            <a:r>
              <a:rPr lang="en-US" dirty="0" smtClean="0"/>
              <a:t>ABS”</a:t>
            </a:r>
          </a:p>
          <a:p>
            <a:endParaRPr lang="en-US" dirty="0" smtClean="0"/>
          </a:p>
          <a:p>
            <a:r>
              <a:rPr lang="en-US" dirty="0" err="1" smtClean="0"/>
              <a:t>Ventriculography</a:t>
            </a:r>
            <a:r>
              <a:rPr lang="en-US" dirty="0" smtClean="0"/>
              <a:t> findings and anatomical subtypes</a:t>
            </a:r>
          </a:p>
          <a:p>
            <a:pPr lvl="1"/>
            <a:r>
              <a:rPr lang="en-US" sz="1800" dirty="0" smtClean="0"/>
              <a:t>Apical sparing</a:t>
            </a:r>
          </a:p>
          <a:p>
            <a:pPr lvl="1"/>
            <a:r>
              <a:rPr lang="en-US" sz="1800" dirty="0" err="1" smtClean="0"/>
              <a:t>Invetred</a:t>
            </a:r>
            <a:endParaRPr lang="en-US" sz="1800" dirty="0" smtClean="0"/>
          </a:p>
          <a:p>
            <a:pPr lvl="1"/>
            <a:r>
              <a:rPr lang="en-US" sz="1800" dirty="0" smtClean="0"/>
              <a:t>Right ventricular – approx. 30% patients - sicker</a:t>
            </a:r>
            <a:endParaRPr lang="en-US" sz="1800" dirty="0"/>
          </a:p>
        </p:txBody>
      </p:sp>
    </p:spTree>
    <p:extLst>
      <p:ext uri="{BB962C8B-B14F-4D97-AF65-F5344CB8AC3E}">
        <p14:creationId xmlns:p14="http://schemas.microsoft.com/office/powerpoint/2010/main" val="78622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reported case </a:t>
            </a:r>
            <a:endParaRPr lang="en-US" dirty="0"/>
          </a:p>
        </p:txBody>
      </p:sp>
      <p:sp>
        <p:nvSpPr>
          <p:cNvPr id="3" name="Content Placeholder 2"/>
          <p:cNvSpPr>
            <a:spLocks noGrp="1"/>
          </p:cNvSpPr>
          <p:nvPr>
            <p:ph idx="1"/>
          </p:nvPr>
        </p:nvSpPr>
        <p:spPr/>
        <p:txBody>
          <a:bodyPr/>
          <a:lstStyle/>
          <a:p>
            <a:r>
              <a:rPr lang="en-US" dirty="0"/>
              <a:t>64-year-old female</a:t>
            </a:r>
          </a:p>
          <a:p>
            <a:r>
              <a:rPr lang="en-US" dirty="0" smtClean="0"/>
              <a:t>Acute </a:t>
            </a:r>
            <a:r>
              <a:rPr lang="en-US" dirty="0"/>
              <a:t>chest pain consistent with acute myocardial infarction</a:t>
            </a:r>
          </a:p>
          <a:p>
            <a:r>
              <a:rPr lang="en-US" dirty="0" smtClean="0"/>
              <a:t>Typical </a:t>
            </a:r>
            <a:r>
              <a:rPr lang="en-US" dirty="0"/>
              <a:t>electrocardiographic (ECG) </a:t>
            </a:r>
            <a:r>
              <a:rPr lang="en-US" dirty="0" smtClean="0"/>
              <a:t>changes</a:t>
            </a:r>
          </a:p>
          <a:p>
            <a:r>
              <a:rPr lang="en-US" dirty="0" smtClean="0"/>
              <a:t>Normal</a:t>
            </a:r>
            <a:r>
              <a:rPr lang="en-US" dirty="0"/>
              <a:t> </a:t>
            </a:r>
            <a:r>
              <a:rPr lang="en-US" dirty="0" smtClean="0"/>
              <a:t>coronary arteries</a:t>
            </a:r>
          </a:p>
          <a:p>
            <a:r>
              <a:rPr lang="en-US" dirty="0"/>
              <a:t>U</a:t>
            </a:r>
            <a:r>
              <a:rPr lang="en-US" dirty="0" smtClean="0"/>
              <a:t>nusual </a:t>
            </a:r>
            <a:r>
              <a:rPr lang="en-US" dirty="0"/>
              <a:t>appearance of the left ventricle (LV)</a:t>
            </a:r>
          </a:p>
          <a:p>
            <a:pPr lvl="1"/>
            <a:r>
              <a:rPr lang="en-US" sz="1800" dirty="0" smtClean="0"/>
              <a:t>a </a:t>
            </a:r>
            <a:r>
              <a:rPr lang="en-US" sz="1800" dirty="0"/>
              <a:t>narrow neck and apical ballooning during </a:t>
            </a:r>
            <a:r>
              <a:rPr lang="en-US" sz="1800" dirty="0" smtClean="0"/>
              <a:t>systole</a:t>
            </a:r>
            <a:r>
              <a:rPr lang="en-US" dirty="0" smtClean="0"/>
              <a:t>.</a:t>
            </a:r>
            <a:endParaRPr lang="en-US" dirty="0"/>
          </a:p>
          <a:p>
            <a:r>
              <a:rPr lang="en-US" dirty="0" smtClean="0"/>
              <a:t>Abnormalities </a:t>
            </a:r>
            <a:r>
              <a:rPr lang="en-US" dirty="0"/>
              <a:t>on left </a:t>
            </a:r>
            <a:r>
              <a:rPr lang="en-US" dirty="0" err="1"/>
              <a:t>ventriculography</a:t>
            </a:r>
            <a:r>
              <a:rPr lang="en-US" dirty="0"/>
              <a:t> </a:t>
            </a:r>
            <a:r>
              <a:rPr lang="en-US" dirty="0" smtClean="0"/>
              <a:t>disappeared after </a:t>
            </a:r>
            <a:r>
              <a:rPr lang="en-US" dirty="0"/>
              <a:t>2 weeks</a:t>
            </a:r>
          </a:p>
        </p:txBody>
      </p:sp>
    </p:spTree>
    <p:extLst>
      <p:ext uri="{BB962C8B-B14F-4D97-AF65-F5344CB8AC3E}">
        <p14:creationId xmlns:p14="http://schemas.microsoft.com/office/powerpoint/2010/main" val="163404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criteria/guidelines</a:t>
            </a:r>
            <a:endParaRPr lang="en-US" dirty="0"/>
          </a:p>
        </p:txBody>
      </p:sp>
      <p:sp>
        <p:nvSpPr>
          <p:cNvPr id="3" name="Content Placeholder 2"/>
          <p:cNvSpPr>
            <a:spLocks noGrp="1"/>
          </p:cNvSpPr>
          <p:nvPr>
            <p:ph idx="1"/>
          </p:nvPr>
        </p:nvSpPr>
        <p:spPr/>
        <p:txBody>
          <a:bodyPr/>
          <a:lstStyle/>
          <a:p>
            <a:r>
              <a:rPr lang="en-US" dirty="0"/>
              <a:t>Japanese </a:t>
            </a:r>
            <a:r>
              <a:rPr lang="en-US" dirty="0" smtClean="0"/>
              <a:t>Guidelines, 2007</a:t>
            </a:r>
          </a:p>
          <a:p>
            <a:r>
              <a:rPr lang="en-US" dirty="0" smtClean="0"/>
              <a:t>Gothenburg criteria – Sweden, 2012</a:t>
            </a:r>
            <a:endParaRPr lang="en-US" dirty="0"/>
          </a:p>
          <a:p>
            <a:r>
              <a:rPr lang="en-US" dirty="0"/>
              <a:t>Johns Hopkins </a:t>
            </a:r>
            <a:r>
              <a:rPr lang="en-US" dirty="0" smtClean="0"/>
              <a:t>criteria, 2012</a:t>
            </a:r>
          </a:p>
          <a:p>
            <a:r>
              <a:rPr lang="en-US" dirty="0" err="1" smtClean="0"/>
              <a:t>Tako-tsubo</a:t>
            </a:r>
            <a:r>
              <a:rPr lang="en-US" dirty="0" smtClean="0"/>
              <a:t> </a:t>
            </a:r>
            <a:r>
              <a:rPr lang="en-US" dirty="0"/>
              <a:t>Italian Network </a:t>
            </a:r>
            <a:r>
              <a:rPr lang="en-US" dirty="0" smtClean="0"/>
              <a:t>proposal, 2014</a:t>
            </a:r>
          </a:p>
          <a:p>
            <a:r>
              <a:rPr lang="en-US" dirty="0" err="1" smtClean="0"/>
              <a:t>Madias</a:t>
            </a:r>
            <a:r>
              <a:rPr lang="en-US" dirty="0" smtClean="0"/>
              <a:t>, 2014</a:t>
            </a:r>
          </a:p>
          <a:p>
            <a:r>
              <a:rPr lang="en-US" dirty="0"/>
              <a:t>Heart Failure Association of the European Society of Cardiology</a:t>
            </a:r>
            <a:br>
              <a:rPr lang="en-US" dirty="0"/>
            </a:br>
            <a:r>
              <a:rPr lang="en-US" dirty="0"/>
              <a:t>diagnostic criteria for </a:t>
            </a:r>
            <a:r>
              <a:rPr lang="en-US" dirty="0" err="1"/>
              <a:t>Takotsubo</a:t>
            </a:r>
            <a:r>
              <a:rPr lang="en-US" dirty="0"/>
              <a:t> </a:t>
            </a:r>
            <a:r>
              <a:rPr lang="en-US" dirty="0" smtClean="0"/>
              <a:t>Syndrome, </a:t>
            </a:r>
            <a:r>
              <a:rPr lang="en-US" dirty="0"/>
              <a:t>2016</a:t>
            </a:r>
          </a:p>
        </p:txBody>
      </p:sp>
    </p:spTree>
    <p:extLst>
      <p:ext uri="{BB962C8B-B14F-4D97-AF65-F5344CB8AC3E}">
        <p14:creationId xmlns:p14="http://schemas.microsoft.com/office/powerpoint/2010/main" val="281948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7" y="189723"/>
            <a:ext cx="6859786" cy="632948"/>
          </a:xfrm>
        </p:spPr>
        <p:txBody>
          <a:bodyPr/>
          <a:lstStyle/>
          <a:p>
            <a:r>
              <a:rPr lang="en-US" dirty="0" smtClean="0"/>
              <a:t>Japanese guidelines 2007</a:t>
            </a:r>
            <a:endParaRPr lang="en-US" dirty="0"/>
          </a:p>
        </p:txBody>
      </p:sp>
      <p:pic>
        <p:nvPicPr>
          <p:cNvPr id="4" name="Content Placeholder 3"/>
          <p:cNvPicPr>
            <a:picLocks noGrp="1" noChangeAspect="1"/>
          </p:cNvPicPr>
          <p:nvPr>
            <p:ph idx="1"/>
          </p:nvPr>
        </p:nvPicPr>
        <p:blipFill>
          <a:blip r:embed="rId2"/>
          <a:stretch>
            <a:fillRect/>
          </a:stretch>
        </p:blipFill>
        <p:spPr>
          <a:xfrm>
            <a:off x="1142108" y="822671"/>
            <a:ext cx="6859786" cy="5959129"/>
          </a:xfrm>
          <a:prstGeom prst="rect">
            <a:avLst/>
          </a:prstGeom>
        </p:spPr>
      </p:pic>
    </p:spTree>
    <p:extLst>
      <p:ext uri="{BB962C8B-B14F-4D97-AF65-F5344CB8AC3E}">
        <p14:creationId xmlns:p14="http://schemas.microsoft.com/office/powerpoint/2010/main" val="335260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Gothenburg criteria – Sweden 2012</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371600" y="2209800"/>
            <a:ext cx="6236216" cy="1908900"/>
          </a:xfrm>
          <a:prstGeom prst="rect">
            <a:avLst/>
          </a:prstGeom>
        </p:spPr>
      </p:pic>
    </p:spTree>
    <p:extLst>
      <p:ext uri="{BB962C8B-B14F-4D97-AF65-F5344CB8AC3E}">
        <p14:creationId xmlns:p14="http://schemas.microsoft.com/office/powerpoint/2010/main" val="37087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 Hopkins criteria 2012</a:t>
            </a:r>
            <a:endParaRPr lang="en-US" dirty="0"/>
          </a:p>
        </p:txBody>
      </p:sp>
      <p:pic>
        <p:nvPicPr>
          <p:cNvPr id="4" name="Content Placeholder 3"/>
          <p:cNvPicPr>
            <a:picLocks noGrp="1" noChangeAspect="1"/>
          </p:cNvPicPr>
          <p:nvPr>
            <p:ph idx="1"/>
          </p:nvPr>
        </p:nvPicPr>
        <p:blipFill>
          <a:blip r:embed="rId2"/>
          <a:stretch>
            <a:fillRect/>
          </a:stretch>
        </p:blipFill>
        <p:spPr>
          <a:xfrm>
            <a:off x="1066800" y="1752600"/>
            <a:ext cx="5072138" cy="4876800"/>
          </a:xfrm>
          <a:prstGeom prst="rect">
            <a:avLst/>
          </a:prstGeom>
        </p:spPr>
      </p:pic>
    </p:spTree>
    <p:extLst>
      <p:ext uri="{BB962C8B-B14F-4D97-AF65-F5344CB8AC3E}">
        <p14:creationId xmlns:p14="http://schemas.microsoft.com/office/powerpoint/2010/main" val="81675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Tako-tsubo</a:t>
            </a:r>
            <a:r>
              <a:rPr lang="en-US" dirty="0"/>
              <a:t> Italian Network </a:t>
            </a:r>
            <a:r>
              <a:rPr lang="en-US" dirty="0" smtClean="0"/>
              <a:t>2014</a:t>
            </a:r>
            <a:endParaRPr lang="en-US" dirty="0"/>
          </a:p>
        </p:txBody>
      </p:sp>
      <p:pic>
        <p:nvPicPr>
          <p:cNvPr id="4" name="Content Placeholder 3"/>
          <p:cNvPicPr>
            <a:picLocks noGrp="1" noChangeAspect="1"/>
          </p:cNvPicPr>
          <p:nvPr>
            <p:ph idx="1"/>
          </p:nvPr>
        </p:nvPicPr>
        <p:blipFill>
          <a:blip r:embed="rId2"/>
          <a:stretch>
            <a:fillRect/>
          </a:stretch>
        </p:blipFill>
        <p:spPr>
          <a:xfrm>
            <a:off x="1142106" y="1981200"/>
            <a:ext cx="6829101" cy="3978600"/>
          </a:xfrm>
          <a:prstGeom prst="rect">
            <a:avLst/>
          </a:prstGeom>
        </p:spPr>
      </p:pic>
    </p:spTree>
    <p:extLst>
      <p:ext uri="{BB962C8B-B14F-4D97-AF65-F5344CB8AC3E}">
        <p14:creationId xmlns:p14="http://schemas.microsoft.com/office/powerpoint/2010/main" val="23391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Madias</a:t>
            </a:r>
            <a:r>
              <a:rPr lang="en-US" dirty="0" smtClean="0"/>
              <a:t> 2014</a:t>
            </a:r>
            <a:endParaRPr lang="en-US" dirty="0"/>
          </a:p>
        </p:txBody>
      </p:sp>
      <p:pic>
        <p:nvPicPr>
          <p:cNvPr id="4" name="Content Placeholder 3"/>
          <p:cNvPicPr>
            <a:picLocks noGrp="1" noChangeAspect="1"/>
          </p:cNvPicPr>
          <p:nvPr>
            <p:ph idx="1"/>
          </p:nvPr>
        </p:nvPicPr>
        <p:blipFill>
          <a:blip r:embed="rId2"/>
          <a:stretch>
            <a:fillRect/>
          </a:stretch>
        </p:blipFill>
        <p:spPr>
          <a:xfrm>
            <a:off x="1142106" y="1945429"/>
            <a:ext cx="6926033" cy="4226771"/>
          </a:xfrm>
          <a:prstGeom prst="rect">
            <a:avLst/>
          </a:prstGeom>
        </p:spPr>
      </p:pic>
    </p:spTree>
    <p:extLst>
      <p:ext uri="{BB962C8B-B14F-4D97-AF65-F5344CB8AC3E}">
        <p14:creationId xmlns:p14="http://schemas.microsoft.com/office/powerpoint/2010/main" val="6482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572279"/>
          </a:xfrm>
        </p:spPr>
        <p:txBody>
          <a:bodyPr>
            <a:noAutofit/>
          </a:bodyPr>
          <a:lstStyle/>
          <a:p>
            <a:r>
              <a:rPr lang="en-US" sz="1800" dirty="0" smtClean="0"/>
              <a:t>Heart Failure </a:t>
            </a:r>
            <a:r>
              <a:rPr lang="en-US" sz="1800" dirty="0"/>
              <a:t>Association of the European Society of Cardiology</a:t>
            </a:r>
            <a:br>
              <a:rPr lang="en-US" sz="1800" dirty="0"/>
            </a:br>
            <a:r>
              <a:rPr lang="en-US" sz="1800" dirty="0"/>
              <a:t>diagnostic criteria for </a:t>
            </a:r>
            <a:r>
              <a:rPr lang="en-US" sz="1800" dirty="0" err="1"/>
              <a:t>Takotsubo</a:t>
            </a:r>
            <a:r>
              <a:rPr lang="en-US" sz="1800" dirty="0"/>
              <a:t> </a:t>
            </a:r>
            <a:r>
              <a:rPr lang="en-US" sz="1800" dirty="0" smtClean="0"/>
              <a:t>Syndrome 2016</a:t>
            </a:r>
            <a:endParaRPr lang="en-US" sz="1800" dirty="0"/>
          </a:p>
        </p:txBody>
      </p:sp>
      <p:pic>
        <p:nvPicPr>
          <p:cNvPr id="4" name="Content Placeholder 3"/>
          <p:cNvPicPr>
            <a:picLocks noGrp="1" noChangeAspect="1"/>
          </p:cNvPicPr>
          <p:nvPr>
            <p:ph idx="1"/>
          </p:nvPr>
        </p:nvPicPr>
        <p:blipFill>
          <a:blip r:embed="rId3"/>
          <a:stretch>
            <a:fillRect/>
          </a:stretch>
        </p:blipFill>
        <p:spPr>
          <a:xfrm>
            <a:off x="533400" y="1143000"/>
            <a:ext cx="8077199" cy="5410200"/>
          </a:xfrm>
          <a:prstGeom prst="rect">
            <a:avLst/>
          </a:prstGeom>
        </p:spPr>
      </p:pic>
    </p:spTree>
    <p:extLst>
      <p:ext uri="{BB962C8B-B14F-4D97-AF65-F5344CB8AC3E}">
        <p14:creationId xmlns:p14="http://schemas.microsoft.com/office/powerpoint/2010/main" val="228834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9723"/>
            <a:ext cx="7316093" cy="724677"/>
          </a:xfrm>
        </p:spPr>
        <p:txBody>
          <a:bodyPr/>
          <a:lstStyle/>
          <a:p>
            <a:r>
              <a:rPr lang="en-US" dirty="0" smtClean="0"/>
              <a:t>May 2018</a:t>
            </a:r>
            <a:endParaRPr lang="en-US" dirty="0"/>
          </a:p>
        </p:txBody>
      </p:sp>
      <p:pic>
        <p:nvPicPr>
          <p:cNvPr id="4" name="Content Placeholder 3"/>
          <p:cNvPicPr>
            <a:picLocks noGrp="1" noChangeAspect="1"/>
          </p:cNvPicPr>
          <p:nvPr>
            <p:ph idx="1"/>
          </p:nvPr>
        </p:nvPicPr>
        <p:blipFill>
          <a:blip r:embed="rId2"/>
          <a:stretch>
            <a:fillRect/>
          </a:stretch>
        </p:blipFill>
        <p:spPr>
          <a:xfrm>
            <a:off x="685800" y="1143000"/>
            <a:ext cx="8229599" cy="5486400"/>
          </a:xfrm>
          <a:prstGeom prst="rect">
            <a:avLst/>
          </a:prstGeom>
        </p:spPr>
      </p:pic>
    </p:spTree>
    <p:extLst>
      <p:ext uri="{BB962C8B-B14F-4D97-AF65-F5344CB8AC3E}">
        <p14:creationId xmlns:p14="http://schemas.microsoft.com/office/powerpoint/2010/main" val="278871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t>
            </a:r>
            <a:r>
              <a:rPr lang="en-US" dirty="0" err="1" smtClean="0"/>
              <a:t>fot</a:t>
            </a:r>
            <a:r>
              <a:rPr lang="en-US" dirty="0" smtClean="0"/>
              <a:t> </a:t>
            </a:r>
            <a:r>
              <a:rPr lang="en-US" dirty="0" err="1" smtClean="0"/>
              <a:t>InterTAK</a:t>
            </a:r>
            <a:endParaRPr lang="en-US" dirty="0"/>
          </a:p>
        </p:txBody>
      </p:sp>
      <p:sp>
        <p:nvSpPr>
          <p:cNvPr id="3" name="Content Placeholder 2"/>
          <p:cNvSpPr>
            <a:spLocks noGrp="1"/>
          </p:cNvSpPr>
          <p:nvPr>
            <p:ph idx="1"/>
          </p:nvPr>
        </p:nvSpPr>
        <p:spPr/>
        <p:txBody>
          <a:bodyPr/>
          <a:lstStyle/>
          <a:p>
            <a:r>
              <a:rPr lang="en-US" dirty="0" smtClean="0">
                <a:solidFill>
                  <a:schemeClr val="tx2"/>
                </a:solidFill>
              </a:rPr>
              <a:t>Concomitant </a:t>
            </a:r>
            <a:r>
              <a:rPr lang="en-US" dirty="0">
                <a:solidFill>
                  <a:schemeClr val="tx2"/>
                </a:solidFill>
              </a:rPr>
              <a:t>CAD is reported with a prevalence ranging from 10–29</a:t>
            </a:r>
            <a:r>
              <a:rPr lang="en-US" dirty="0" smtClean="0">
                <a:solidFill>
                  <a:schemeClr val="tx2"/>
                </a:solidFill>
              </a:rPr>
              <a:t>%</a:t>
            </a:r>
          </a:p>
          <a:p>
            <a:endParaRPr lang="en-US" dirty="0">
              <a:solidFill>
                <a:schemeClr val="tx2"/>
              </a:solidFill>
            </a:endParaRPr>
          </a:p>
          <a:p>
            <a:r>
              <a:rPr lang="en-US" dirty="0">
                <a:solidFill>
                  <a:schemeClr val="tx2"/>
                </a:solidFill>
              </a:rPr>
              <a:t>TTS may co-exist with </a:t>
            </a:r>
            <a:r>
              <a:rPr lang="en-US" dirty="0" smtClean="0">
                <a:solidFill>
                  <a:schemeClr val="tx2"/>
                </a:solidFill>
              </a:rPr>
              <a:t>ACS - </a:t>
            </a:r>
            <a:r>
              <a:rPr lang="en-US" dirty="0">
                <a:solidFill>
                  <a:schemeClr val="tx2"/>
                </a:solidFill>
              </a:rPr>
              <a:t>ACS itself may trigger </a:t>
            </a:r>
            <a:r>
              <a:rPr lang="en-US" dirty="0" smtClean="0">
                <a:solidFill>
                  <a:schemeClr val="tx2"/>
                </a:solidFill>
              </a:rPr>
              <a:t>TTS</a:t>
            </a:r>
          </a:p>
          <a:p>
            <a:endParaRPr lang="en-US" dirty="0" smtClean="0">
              <a:solidFill>
                <a:schemeClr val="tx2"/>
              </a:solidFill>
            </a:endParaRPr>
          </a:p>
          <a:p>
            <a:r>
              <a:rPr lang="en-US" dirty="0" smtClean="0"/>
              <a:t>Rare cases - regional </a:t>
            </a:r>
            <a:r>
              <a:rPr lang="en-US" dirty="0"/>
              <a:t>wall motion </a:t>
            </a:r>
            <a:r>
              <a:rPr lang="en-US" dirty="0" smtClean="0"/>
              <a:t>abnormality may correspond </a:t>
            </a:r>
            <a:r>
              <a:rPr lang="en-US" dirty="0"/>
              <a:t>to </a:t>
            </a:r>
            <a:r>
              <a:rPr lang="en-US" dirty="0" smtClean="0"/>
              <a:t> </a:t>
            </a:r>
            <a:r>
              <a:rPr lang="en-US" dirty="0"/>
              <a:t>distribution of a single coronary </a:t>
            </a:r>
            <a:r>
              <a:rPr lang="en-US" dirty="0" smtClean="0"/>
              <a:t>artery --- Role of CMR</a:t>
            </a:r>
          </a:p>
          <a:p>
            <a:endParaRPr lang="en-US" dirty="0" smtClean="0"/>
          </a:p>
          <a:p>
            <a:r>
              <a:rPr lang="en-US" dirty="0" smtClean="0"/>
              <a:t>As in HF association of ESC criteria – </a:t>
            </a:r>
            <a:r>
              <a:rPr lang="en-US" dirty="0" err="1" smtClean="0"/>
              <a:t>Pheochromocytoma</a:t>
            </a:r>
            <a:r>
              <a:rPr lang="en-US" dirty="0" smtClean="0"/>
              <a:t> included</a:t>
            </a:r>
            <a:endParaRPr lang="en-US" dirty="0"/>
          </a:p>
          <a:p>
            <a:endParaRPr lang="en-US" dirty="0"/>
          </a:p>
        </p:txBody>
      </p:sp>
    </p:spTree>
    <p:extLst>
      <p:ext uri="{BB962C8B-B14F-4D97-AF65-F5344CB8AC3E}">
        <p14:creationId xmlns:p14="http://schemas.microsoft.com/office/powerpoint/2010/main" val="248581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76200"/>
            <a:ext cx="8301806" cy="1371600"/>
          </a:xfrm>
          <a:prstGeom prst="rect">
            <a:avLst/>
          </a:prstGeom>
        </p:spPr>
      </p:pic>
      <p:sp>
        <p:nvSpPr>
          <p:cNvPr id="3" name="Content Placeholder 2"/>
          <p:cNvSpPr>
            <a:spLocks noGrp="1"/>
          </p:cNvSpPr>
          <p:nvPr>
            <p:ph idx="1"/>
          </p:nvPr>
        </p:nvSpPr>
        <p:spPr/>
        <p:txBody>
          <a:bodyPr/>
          <a:lstStyle/>
          <a:p>
            <a:r>
              <a:rPr lang="en-US" dirty="0" smtClean="0"/>
              <a:t>Twelve-lead </a:t>
            </a:r>
            <a:r>
              <a:rPr lang="en-US" dirty="0"/>
              <a:t>admission ECGs of consecutive 200 TTC and 200 MI patients were </a:t>
            </a:r>
            <a:r>
              <a:rPr lang="en-US" dirty="0" smtClean="0"/>
              <a:t>compared</a:t>
            </a:r>
          </a:p>
          <a:p>
            <a:endParaRPr lang="en-US" dirty="0" smtClean="0"/>
          </a:p>
          <a:p>
            <a:r>
              <a:rPr lang="en-US" dirty="0" smtClean="0"/>
              <a:t>7 cardiovascular </a:t>
            </a:r>
            <a:r>
              <a:rPr lang="en-US" dirty="0"/>
              <a:t>centers of 4 countries (Austria, </a:t>
            </a:r>
            <a:r>
              <a:rPr lang="en-US" dirty="0" smtClean="0"/>
              <a:t>Germany, Poland</a:t>
            </a:r>
            <a:r>
              <a:rPr lang="en-US" dirty="0"/>
              <a:t>, and Switzerland</a:t>
            </a:r>
            <a:r>
              <a:rPr lang="en-US" dirty="0" smtClean="0"/>
              <a:t>)</a:t>
            </a:r>
          </a:p>
          <a:p>
            <a:endParaRPr lang="en-US" dirty="0" smtClean="0"/>
          </a:p>
          <a:p>
            <a:r>
              <a:rPr lang="en-US" dirty="0" err="1" smtClean="0"/>
              <a:t>Dichotomised</a:t>
            </a:r>
            <a:r>
              <a:rPr lang="en-US" dirty="0" smtClean="0"/>
              <a:t> groups</a:t>
            </a:r>
          </a:p>
          <a:p>
            <a:pPr lvl="1"/>
            <a:r>
              <a:rPr lang="en-US" sz="1800" dirty="0" smtClean="0"/>
              <a:t>STEMI </a:t>
            </a:r>
            <a:r>
              <a:rPr lang="en-US" sz="1800" dirty="0"/>
              <a:t>versus </a:t>
            </a:r>
            <a:r>
              <a:rPr lang="en-US" sz="1800" dirty="0" smtClean="0"/>
              <a:t>STE-TTC (106 </a:t>
            </a:r>
            <a:r>
              <a:rPr lang="en-US" sz="1800" dirty="0" err="1" smtClean="0"/>
              <a:t>vs</a:t>
            </a:r>
            <a:r>
              <a:rPr lang="en-US" sz="1800" dirty="0" smtClean="0"/>
              <a:t> 111)</a:t>
            </a:r>
          </a:p>
          <a:p>
            <a:pPr lvl="1"/>
            <a:r>
              <a:rPr lang="en-US" sz="1800" dirty="0"/>
              <a:t>N</a:t>
            </a:r>
            <a:r>
              <a:rPr lang="en-US" sz="1800" dirty="0" smtClean="0"/>
              <a:t>on-ST </a:t>
            </a:r>
            <a:r>
              <a:rPr lang="en-US" sz="1800" dirty="0"/>
              <a:t>elevation MI versus non </a:t>
            </a:r>
            <a:r>
              <a:rPr lang="en-US" sz="1800" dirty="0" smtClean="0"/>
              <a:t>ST elevation-TTC</a:t>
            </a:r>
          </a:p>
          <a:p>
            <a:endParaRPr lang="en-US" sz="2100" dirty="0"/>
          </a:p>
        </p:txBody>
      </p:sp>
      <p:sp>
        <p:nvSpPr>
          <p:cNvPr id="5" name="TextBox 4"/>
          <p:cNvSpPr txBox="1"/>
          <p:nvPr/>
        </p:nvSpPr>
        <p:spPr>
          <a:xfrm>
            <a:off x="7848600" y="407908"/>
            <a:ext cx="1219200" cy="369332"/>
          </a:xfrm>
          <a:prstGeom prst="rect">
            <a:avLst/>
          </a:prstGeom>
          <a:noFill/>
        </p:spPr>
        <p:txBody>
          <a:bodyPr wrap="square" rtlCol="0">
            <a:spAutoFit/>
          </a:bodyPr>
          <a:lstStyle/>
          <a:p>
            <a:r>
              <a:rPr lang="en-US" dirty="0" smtClean="0"/>
              <a:t>2016</a:t>
            </a:r>
            <a:endParaRPr lang="en-US" dirty="0"/>
          </a:p>
        </p:txBody>
      </p:sp>
    </p:spTree>
    <p:extLst>
      <p:ext uri="{BB962C8B-B14F-4D97-AF65-F5344CB8AC3E}">
        <p14:creationId xmlns:p14="http://schemas.microsoft.com/office/powerpoint/2010/main" val="113519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967449" y="1524000"/>
            <a:ext cx="7209101" cy="4040300"/>
          </a:xfrm>
          <a:prstGeom prst="rect">
            <a:avLst/>
          </a:prstGeom>
        </p:spPr>
      </p:pic>
    </p:spTree>
    <p:extLst>
      <p:ext uri="{BB962C8B-B14F-4D97-AF65-F5344CB8AC3E}">
        <p14:creationId xmlns:p14="http://schemas.microsoft.com/office/powerpoint/2010/main" val="170902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1600200"/>
            <a:ext cx="9144000" cy="609600"/>
          </a:xfrm>
          <a:prstGeom prst="rect">
            <a:avLst/>
          </a:prstGeom>
        </p:spPr>
      </p:pic>
      <p:pic>
        <p:nvPicPr>
          <p:cNvPr id="5" name="Picture 4"/>
          <p:cNvPicPr>
            <a:picLocks noChangeAspect="1"/>
          </p:cNvPicPr>
          <p:nvPr/>
        </p:nvPicPr>
        <p:blipFill>
          <a:blip r:embed="rId3"/>
          <a:stretch>
            <a:fillRect/>
          </a:stretch>
        </p:blipFill>
        <p:spPr>
          <a:xfrm>
            <a:off x="0" y="2209800"/>
            <a:ext cx="9143999" cy="4648200"/>
          </a:xfrm>
          <a:prstGeom prst="rect">
            <a:avLst/>
          </a:prstGeom>
        </p:spPr>
      </p:pic>
    </p:spTree>
    <p:extLst>
      <p:ext uri="{BB962C8B-B14F-4D97-AF65-F5344CB8AC3E}">
        <p14:creationId xmlns:p14="http://schemas.microsoft.com/office/powerpoint/2010/main" val="75772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192" y="2133600"/>
            <a:ext cx="9131808" cy="4724400"/>
          </a:xfrm>
          <a:prstGeom prst="rect">
            <a:avLst/>
          </a:prstGeom>
        </p:spPr>
      </p:pic>
      <p:pic>
        <p:nvPicPr>
          <p:cNvPr id="5" name="Content Placeholder 3"/>
          <p:cNvPicPr>
            <a:picLocks noChangeAspect="1"/>
          </p:cNvPicPr>
          <p:nvPr/>
        </p:nvPicPr>
        <p:blipFill>
          <a:blip r:embed="rId3"/>
          <a:stretch>
            <a:fillRect/>
          </a:stretch>
        </p:blipFill>
        <p:spPr>
          <a:xfrm>
            <a:off x="0" y="1524000"/>
            <a:ext cx="9144000" cy="609600"/>
          </a:xfrm>
          <a:prstGeom prst="rect">
            <a:avLst/>
          </a:prstGeom>
        </p:spPr>
      </p:pic>
    </p:spTree>
    <p:extLst>
      <p:ext uri="{BB962C8B-B14F-4D97-AF65-F5344CB8AC3E}">
        <p14:creationId xmlns:p14="http://schemas.microsoft.com/office/powerpoint/2010/main" val="32426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590800"/>
            <a:ext cx="9144000" cy="2438400"/>
          </a:xfrm>
          <a:prstGeom prst="rect">
            <a:avLst/>
          </a:prstGeom>
        </p:spPr>
      </p:pic>
      <p:pic>
        <p:nvPicPr>
          <p:cNvPr id="5" name="Content Placeholder 3"/>
          <p:cNvPicPr>
            <a:picLocks noChangeAspect="1"/>
          </p:cNvPicPr>
          <p:nvPr/>
        </p:nvPicPr>
        <p:blipFill>
          <a:blip r:embed="rId3"/>
          <a:stretch>
            <a:fillRect/>
          </a:stretch>
        </p:blipFill>
        <p:spPr>
          <a:xfrm>
            <a:off x="-3048" y="1965960"/>
            <a:ext cx="9144000" cy="609600"/>
          </a:xfrm>
          <a:prstGeom prst="rect">
            <a:avLst/>
          </a:prstGeom>
        </p:spPr>
      </p:pic>
    </p:spTree>
    <p:extLst>
      <p:ext uri="{BB962C8B-B14F-4D97-AF65-F5344CB8AC3E}">
        <p14:creationId xmlns:p14="http://schemas.microsoft.com/office/powerpoint/2010/main" val="110058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STEMI </a:t>
            </a:r>
            <a:r>
              <a:rPr lang="en-US" dirty="0" err="1"/>
              <a:t>vs</a:t>
            </a:r>
            <a:r>
              <a:rPr lang="en-US" dirty="0"/>
              <a:t> STE-TTC</a:t>
            </a:r>
          </a:p>
        </p:txBody>
      </p:sp>
      <p:pic>
        <p:nvPicPr>
          <p:cNvPr id="4" name="Content Placeholder 3"/>
          <p:cNvPicPr>
            <a:picLocks noGrp="1" noChangeAspect="1"/>
          </p:cNvPicPr>
          <p:nvPr>
            <p:ph idx="1"/>
          </p:nvPr>
        </p:nvPicPr>
        <p:blipFill>
          <a:blip r:embed="rId2"/>
          <a:stretch>
            <a:fillRect/>
          </a:stretch>
        </p:blipFill>
        <p:spPr>
          <a:xfrm>
            <a:off x="1" y="1834867"/>
            <a:ext cx="9144000" cy="4870733"/>
          </a:xfrm>
          <a:prstGeom prst="rect">
            <a:avLst/>
          </a:prstGeom>
        </p:spPr>
      </p:pic>
      <p:pic>
        <p:nvPicPr>
          <p:cNvPr id="5" name="Picture 4"/>
          <p:cNvPicPr>
            <a:picLocks noChangeAspect="1"/>
          </p:cNvPicPr>
          <p:nvPr/>
        </p:nvPicPr>
        <p:blipFill>
          <a:blip r:embed="rId3"/>
          <a:stretch>
            <a:fillRect/>
          </a:stretch>
        </p:blipFill>
        <p:spPr>
          <a:xfrm>
            <a:off x="-9143" y="1534201"/>
            <a:ext cx="9153143" cy="297618"/>
          </a:xfrm>
          <a:prstGeom prst="rect">
            <a:avLst/>
          </a:prstGeom>
        </p:spPr>
      </p:pic>
    </p:spTree>
    <p:extLst>
      <p:ext uri="{BB962C8B-B14F-4D97-AF65-F5344CB8AC3E}">
        <p14:creationId xmlns:p14="http://schemas.microsoft.com/office/powerpoint/2010/main" val="347947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9144" y="1831818"/>
            <a:ext cx="9153144" cy="3730782"/>
          </a:xfrm>
          <a:prstGeom prst="rect">
            <a:avLst/>
          </a:prstGeom>
        </p:spPr>
      </p:pic>
      <p:pic>
        <p:nvPicPr>
          <p:cNvPr id="4" name="Picture 3"/>
          <p:cNvPicPr>
            <a:picLocks noChangeAspect="1"/>
          </p:cNvPicPr>
          <p:nvPr/>
        </p:nvPicPr>
        <p:blipFill>
          <a:blip r:embed="rId3"/>
          <a:stretch>
            <a:fillRect/>
          </a:stretch>
        </p:blipFill>
        <p:spPr>
          <a:xfrm>
            <a:off x="-9143" y="1534201"/>
            <a:ext cx="9153143" cy="297618"/>
          </a:xfrm>
          <a:prstGeom prst="rect">
            <a:avLst/>
          </a:prstGeom>
        </p:spPr>
      </p:pic>
    </p:spTree>
    <p:extLst>
      <p:ext uri="{BB962C8B-B14F-4D97-AF65-F5344CB8AC3E}">
        <p14:creationId xmlns:p14="http://schemas.microsoft.com/office/powerpoint/2010/main" val="93349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609600" y="990599"/>
            <a:ext cx="8077200" cy="5414965"/>
          </a:xfrm>
          <a:prstGeom prst="rect">
            <a:avLst/>
          </a:prstGeom>
        </p:spPr>
      </p:pic>
    </p:spTree>
    <p:extLst>
      <p:ext uri="{BB962C8B-B14F-4D97-AF65-F5344CB8AC3E}">
        <p14:creationId xmlns:p14="http://schemas.microsoft.com/office/powerpoint/2010/main" val="389398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dirty="0" smtClean="0"/>
          </a:p>
          <a:p>
            <a:pPr marL="0" indent="0" algn="ctr">
              <a:buNone/>
            </a:pPr>
            <a:endParaRPr lang="en-US" sz="3200" dirty="0"/>
          </a:p>
          <a:p>
            <a:pPr marL="0" indent="0" algn="ctr">
              <a:buNone/>
            </a:pPr>
            <a:r>
              <a:rPr lang="en-US" sz="3200" dirty="0" smtClean="0"/>
              <a:t>Pathophysiology</a:t>
            </a:r>
            <a:endParaRPr lang="en-US" dirty="0"/>
          </a:p>
        </p:txBody>
      </p:sp>
    </p:spTree>
    <p:extLst>
      <p:ext uri="{BB962C8B-B14F-4D97-AF65-F5344CB8AC3E}">
        <p14:creationId xmlns:p14="http://schemas.microsoft.com/office/powerpoint/2010/main" val="51796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Sympathetic stimulation</a:t>
            </a:r>
            <a:br>
              <a:rPr lang="en-US" dirty="0"/>
            </a:b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ssociated </a:t>
            </a:r>
            <a:r>
              <a:rPr lang="en-US" dirty="0"/>
              <a:t>with conditions of </a:t>
            </a:r>
            <a:r>
              <a:rPr lang="en-US" dirty="0" smtClean="0"/>
              <a:t>catecholamine excess </a:t>
            </a:r>
            <a:r>
              <a:rPr lang="en-US" dirty="0"/>
              <a:t>(e.g. </a:t>
            </a:r>
            <a:r>
              <a:rPr lang="en-US" dirty="0" err="1" smtClean="0"/>
              <a:t>pheochromocytoma</a:t>
            </a:r>
            <a:r>
              <a:rPr lang="en-US" dirty="0" smtClean="0"/>
              <a:t>, </a:t>
            </a:r>
            <a:r>
              <a:rPr lang="en-US" dirty="0"/>
              <a:t>central nervous </a:t>
            </a:r>
            <a:r>
              <a:rPr lang="en-US" dirty="0" err="1" smtClean="0"/>
              <a:t>systemdisorders</a:t>
            </a:r>
            <a:r>
              <a:rPr lang="en-US" dirty="0" smtClean="0"/>
              <a:t>) and </a:t>
            </a:r>
            <a:r>
              <a:rPr lang="en-US" dirty="0"/>
              <a:t>activated specific cerebral </a:t>
            </a:r>
            <a:r>
              <a:rPr lang="en-US" dirty="0" smtClean="0"/>
              <a:t>regions</a:t>
            </a:r>
          </a:p>
          <a:p>
            <a:endParaRPr lang="en-US" dirty="0" smtClean="0"/>
          </a:p>
          <a:p>
            <a:r>
              <a:rPr lang="en-US" dirty="0"/>
              <a:t>Intravenous administration of </a:t>
            </a:r>
            <a:r>
              <a:rPr lang="en-US" dirty="0" err="1"/>
              <a:t>catecholamines</a:t>
            </a:r>
            <a:r>
              <a:rPr lang="en-US" dirty="0"/>
              <a:t> and beta-agonists</a:t>
            </a:r>
          </a:p>
          <a:p>
            <a:pPr marL="1234769" lvl="4" indent="0" algn="r">
              <a:buNone/>
            </a:pPr>
            <a:r>
              <a:rPr lang="en-US" sz="1050" dirty="0"/>
              <a:t>Abraham J, </a:t>
            </a:r>
            <a:r>
              <a:rPr lang="en-US" sz="1050" dirty="0" err="1"/>
              <a:t>Mudd</a:t>
            </a:r>
            <a:r>
              <a:rPr lang="en-US" sz="1050" dirty="0"/>
              <a:t> JO, </a:t>
            </a:r>
            <a:r>
              <a:rPr lang="en-US" sz="1050" dirty="0" err="1"/>
              <a:t>Kapur</a:t>
            </a:r>
            <a:r>
              <a:rPr lang="en-US" sz="1050" dirty="0"/>
              <a:t> NK, Klein K, Champion HC, </a:t>
            </a:r>
            <a:r>
              <a:rPr lang="en-US" sz="1050" dirty="0" err="1"/>
              <a:t>Wittstein</a:t>
            </a:r>
            <a:r>
              <a:rPr lang="en-US" sz="1050" dirty="0"/>
              <a:t> IS. Stress cardiomyopathy after intravenous administration of </a:t>
            </a:r>
            <a:r>
              <a:rPr lang="en-US" sz="1050" dirty="0" err="1"/>
              <a:t>catecholamines</a:t>
            </a:r>
            <a:r>
              <a:rPr lang="en-US" sz="1050" dirty="0"/>
              <a:t> and </a:t>
            </a:r>
            <a:r>
              <a:rPr lang="en-US" sz="1050" dirty="0" err="1"/>
              <a:t>betareceptor</a:t>
            </a:r>
            <a:r>
              <a:rPr lang="en-US" sz="1050" dirty="0"/>
              <a:t> agonists. J Am </a:t>
            </a:r>
            <a:r>
              <a:rPr lang="en-US" sz="1050" dirty="0" err="1"/>
              <a:t>Coll</a:t>
            </a:r>
            <a:r>
              <a:rPr lang="en-US" sz="1050" dirty="0"/>
              <a:t> </a:t>
            </a:r>
            <a:r>
              <a:rPr lang="en-US" sz="1050" dirty="0" err="1"/>
              <a:t>Cardiol</a:t>
            </a:r>
            <a:r>
              <a:rPr lang="en-US" sz="1050" dirty="0"/>
              <a:t> </a:t>
            </a:r>
            <a:r>
              <a:rPr lang="en-US" sz="1050" dirty="0" smtClean="0"/>
              <a:t>2009;53:1320–1325</a:t>
            </a:r>
          </a:p>
          <a:p>
            <a:pPr marL="1234769" lvl="4" indent="0" algn="r">
              <a:buNone/>
            </a:pPr>
            <a:endParaRPr lang="en-US" sz="1050" dirty="0"/>
          </a:p>
          <a:p>
            <a:r>
              <a:rPr lang="en-US" dirty="0" smtClean="0"/>
              <a:t>Markedly </a:t>
            </a:r>
            <a:r>
              <a:rPr lang="en-US" dirty="0"/>
              <a:t>elevated levels of </a:t>
            </a:r>
            <a:r>
              <a:rPr lang="en-US" dirty="0" err="1"/>
              <a:t>catecholamines</a:t>
            </a:r>
            <a:r>
              <a:rPr lang="en-US" dirty="0"/>
              <a:t> compared </a:t>
            </a:r>
            <a:r>
              <a:rPr lang="en-US" dirty="0" smtClean="0"/>
              <a:t>to patients </a:t>
            </a:r>
            <a:r>
              <a:rPr lang="en-US" dirty="0"/>
              <a:t>with </a:t>
            </a:r>
            <a:r>
              <a:rPr lang="en-US" dirty="0" err="1"/>
              <a:t>Killip</a:t>
            </a:r>
            <a:r>
              <a:rPr lang="en-US" dirty="0"/>
              <a:t> Class III </a:t>
            </a:r>
            <a:r>
              <a:rPr lang="en-US" dirty="0" smtClean="0"/>
              <a:t>myocardial infarction</a:t>
            </a:r>
          </a:p>
        </p:txBody>
      </p:sp>
    </p:spTree>
    <p:extLst>
      <p:ext uri="{BB962C8B-B14F-4D97-AF65-F5344CB8AC3E}">
        <p14:creationId xmlns:p14="http://schemas.microsoft.com/office/powerpoint/2010/main" val="238541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Elevated norepinephrine levels in the coronary sinus</a:t>
            </a:r>
          </a:p>
          <a:p>
            <a:r>
              <a:rPr lang="en-US" dirty="0" err="1"/>
              <a:t>Microneurographic</a:t>
            </a:r>
            <a:r>
              <a:rPr lang="en-US" dirty="0"/>
              <a:t> studies and myocardial </a:t>
            </a:r>
            <a:r>
              <a:rPr lang="en-US" dirty="0" err="1"/>
              <a:t>scintigraphy</a:t>
            </a:r>
            <a:r>
              <a:rPr lang="en-US" dirty="0"/>
              <a:t> using 123I-metaiodobenzylguanidine - increased muscle sympathetic nerve activity</a:t>
            </a:r>
          </a:p>
          <a:p>
            <a:r>
              <a:rPr lang="en-US" dirty="0"/>
              <a:t>A</a:t>
            </a:r>
            <a:r>
              <a:rPr lang="en-US" dirty="0" smtClean="0"/>
              <a:t>bnormalities </a:t>
            </a:r>
            <a:r>
              <a:rPr lang="en-US" dirty="0"/>
              <a:t>in </a:t>
            </a:r>
            <a:r>
              <a:rPr lang="en-US" dirty="0" smtClean="0"/>
              <a:t>myocardial sympathetic function </a:t>
            </a:r>
            <a:r>
              <a:rPr lang="en-US" dirty="0"/>
              <a:t>persist for months after recovery of LV </a:t>
            </a:r>
            <a:r>
              <a:rPr lang="en-US" dirty="0" smtClean="0"/>
              <a:t>systolic function</a:t>
            </a:r>
          </a:p>
          <a:p>
            <a:r>
              <a:rPr lang="en-US" dirty="0"/>
              <a:t>In rats, LV apical ballooning </a:t>
            </a:r>
            <a:r>
              <a:rPr lang="en-US" dirty="0" smtClean="0"/>
              <a:t>attenuated </a:t>
            </a:r>
            <a:r>
              <a:rPr lang="en-US" dirty="0"/>
              <a:t>by alpha- </a:t>
            </a:r>
            <a:r>
              <a:rPr lang="en-US" dirty="0" smtClean="0"/>
              <a:t>and beta-receptor </a:t>
            </a:r>
            <a:r>
              <a:rPr lang="en-US" dirty="0"/>
              <a:t>blockade</a:t>
            </a:r>
          </a:p>
        </p:txBody>
      </p:sp>
    </p:spTree>
    <p:extLst>
      <p:ext uri="{BB962C8B-B14F-4D97-AF65-F5344CB8AC3E}">
        <p14:creationId xmlns:p14="http://schemas.microsoft.com/office/powerpoint/2010/main" val="355208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600" y="152400"/>
            <a:ext cx="7467600" cy="1381371"/>
          </a:xfrm>
          <a:prstGeom prst="rect">
            <a:avLst/>
          </a:prstGeom>
        </p:spPr>
      </p:pic>
      <p:sp>
        <p:nvSpPr>
          <p:cNvPr id="3" name="Content Placeholder 2"/>
          <p:cNvSpPr>
            <a:spLocks noGrp="1"/>
          </p:cNvSpPr>
          <p:nvPr>
            <p:ph idx="1"/>
          </p:nvPr>
        </p:nvSpPr>
        <p:spPr/>
        <p:txBody>
          <a:bodyPr>
            <a:normAutofit fontScale="92500" lnSpcReduction="10000"/>
          </a:bodyPr>
          <a:lstStyle/>
          <a:p>
            <a:r>
              <a:rPr lang="en-US" dirty="0"/>
              <a:t>All </a:t>
            </a:r>
            <a:r>
              <a:rPr lang="en-US" dirty="0" err="1"/>
              <a:t>catecholamines</a:t>
            </a:r>
            <a:r>
              <a:rPr lang="en-US" dirty="0"/>
              <a:t> induced </a:t>
            </a:r>
            <a:r>
              <a:rPr lang="en-US" dirty="0" err="1"/>
              <a:t>takotsubo</a:t>
            </a:r>
            <a:r>
              <a:rPr lang="en-US" dirty="0"/>
              <a:t>-like cardiac </a:t>
            </a:r>
            <a:r>
              <a:rPr lang="en-US" dirty="0" smtClean="0"/>
              <a:t>dysfunction</a:t>
            </a:r>
          </a:p>
          <a:p>
            <a:endParaRPr lang="en-US" dirty="0" smtClean="0"/>
          </a:p>
          <a:p>
            <a:r>
              <a:rPr lang="en-US" dirty="0" err="1"/>
              <a:t>Isoprenaline</a:t>
            </a:r>
            <a:r>
              <a:rPr lang="en-US" dirty="0"/>
              <a:t> </a:t>
            </a:r>
            <a:r>
              <a:rPr lang="en-US" dirty="0" smtClean="0"/>
              <a:t>– low blood pressure and </a:t>
            </a:r>
            <a:r>
              <a:rPr lang="en-US" dirty="0"/>
              <a:t>predominantly apical </a:t>
            </a:r>
            <a:r>
              <a:rPr lang="en-US" dirty="0" smtClean="0"/>
              <a:t>dysfunction</a:t>
            </a:r>
          </a:p>
          <a:p>
            <a:endParaRPr lang="en-US" dirty="0" smtClean="0"/>
          </a:p>
          <a:p>
            <a:r>
              <a:rPr lang="en-US" dirty="0"/>
              <a:t>O</a:t>
            </a:r>
            <a:r>
              <a:rPr lang="en-US" dirty="0" smtClean="0"/>
              <a:t>ther </a:t>
            </a:r>
            <a:r>
              <a:rPr lang="en-US" dirty="0" err="1"/>
              <a:t>catecholamines</a:t>
            </a:r>
            <a:r>
              <a:rPr lang="en-US" dirty="0"/>
              <a:t> -</a:t>
            </a:r>
            <a:r>
              <a:rPr lang="en-US" dirty="0" smtClean="0"/>
              <a:t> </a:t>
            </a:r>
            <a:r>
              <a:rPr lang="en-US" dirty="0"/>
              <a:t>high blood pressure and </a:t>
            </a:r>
            <a:r>
              <a:rPr lang="en-US" dirty="0" smtClean="0"/>
              <a:t>basal dysfunction</a:t>
            </a:r>
          </a:p>
          <a:p>
            <a:endParaRPr lang="en-US" dirty="0" smtClean="0"/>
          </a:p>
          <a:p>
            <a:r>
              <a:rPr lang="en-US" dirty="0"/>
              <a:t>H</a:t>
            </a:r>
            <a:r>
              <a:rPr lang="en-US" dirty="0" smtClean="0"/>
              <a:t>ydralazine </a:t>
            </a:r>
            <a:r>
              <a:rPr lang="en-US" dirty="0"/>
              <a:t>or </a:t>
            </a:r>
            <a:r>
              <a:rPr lang="en-US" dirty="0" err="1"/>
              <a:t>nitroprusside</a:t>
            </a:r>
            <a:r>
              <a:rPr lang="en-US" dirty="0"/>
              <a:t> to  </a:t>
            </a:r>
            <a:r>
              <a:rPr lang="en-US" dirty="0" smtClean="0"/>
              <a:t>rats receiving epinephrine </a:t>
            </a:r>
            <a:r>
              <a:rPr lang="en-US" dirty="0"/>
              <a:t>or norepinephrine </a:t>
            </a:r>
            <a:r>
              <a:rPr lang="en-US" dirty="0" smtClean="0"/>
              <a:t>(to </a:t>
            </a:r>
            <a:r>
              <a:rPr lang="en-US" dirty="0"/>
              <a:t>maintain systolic  </a:t>
            </a:r>
            <a:r>
              <a:rPr lang="en-US" dirty="0" smtClean="0"/>
              <a:t>BP &lt;120 </a:t>
            </a:r>
            <a:r>
              <a:rPr lang="en-US" dirty="0"/>
              <a:t>mm </a:t>
            </a:r>
            <a:r>
              <a:rPr lang="en-US" dirty="0" smtClean="0"/>
              <a:t>Hg) - </a:t>
            </a:r>
            <a:r>
              <a:rPr lang="en-US" dirty="0" err="1"/>
              <a:t>akinesia</a:t>
            </a:r>
            <a:r>
              <a:rPr lang="en-US" dirty="0"/>
              <a:t> of the apex instead of the </a:t>
            </a:r>
            <a:r>
              <a:rPr lang="en-US" dirty="0" smtClean="0"/>
              <a:t>base</a:t>
            </a:r>
          </a:p>
          <a:p>
            <a:endParaRPr lang="en-US" dirty="0" smtClean="0"/>
          </a:p>
          <a:p>
            <a:r>
              <a:rPr lang="en-US" dirty="0"/>
              <a:t>P</a:t>
            </a:r>
            <a:r>
              <a:rPr lang="en-US" dirty="0" smtClean="0"/>
              <a:t>henylephrine </a:t>
            </a:r>
            <a:r>
              <a:rPr lang="en-US" dirty="0"/>
              <a:t>to maintain blood pressure </a:t>
            </a:r>
            <a:r>
              <a:rPr lang="en-US" dirty="0" smtClean="0"/>
              <a:t>&gt;120 </a:t>
            </a:r>
            <a:r>
              <a:rPr lang="en-US" dirty="0"/>
              <a:t>mm </a:t>
            </a:r>
            <a:r>
              <a:rPr lang="en-US" dirty="0" smtClean="0"/>
              <a:t>Hg after </a:t>
            </a:r>
            <a:r>
              <a:rPr lang="en-US" dirty="0" err="1"/>
              <a:t>isoprenaline</a:t>
            </a:r>
            <a:r>
              <a:rPr lang="en-US" dirty="0"/>
              <a:t> </a:t>
            </a:r>
            <a:r>
              <a:rPr lang="en-US" dirty="0" smtClean="0"/>
              <a:t>administration - </a:t>
            </a:r>
            <a:r>
              <a:rPr lang="en-US" dirty="0"/>
              <a:t>prevented apical TCM-like dysfunction</a:t>
            </a:r>
          </a:p>
        </p:txBody>
      </p:sp>
    </p:spTree>
    <p:extLst>
      <p:ext uri="{BB962C8B-B14F-4D97-AF65-F5344CB8AC3E}">
        <p14:creationId xmlns:p14="http://schemas.microsoft.com/office/powerpoint/2010/main" val="27241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7" y="189722"/>
            <a:ext cx="6859786" cy="1334277"/>
          </a:xfrm>
        </p:spPr>
        <p:txBody>
          <a:bodyPr>
            <a:normAutofit fontScale="90000"/>
          </a:bodyPr>
          <a:lstStyle/>
          <a:p>
            <a:r>
              <a:rPr lang="en-US" sz="2000" b="1" dirty="0"/>
              <a:t>Dote K, Sato H, </a:t>
            </a:r>
            <a:r>
              <a:rPr lang="en-US" sz="2000" b="1" dirty="0" err="1"/>
              <a:t>Tateishi</a:t>
            </a:r>
            <a:r>
              <a:rPr lang="en-US" sz="2000" b="1" dirty="0"/>
              <a:t> H &amp; Uchida T &amp; Ishihara M. </a:t>
            </a:r>
            <a:r>
              <a:rPr lang="en-US" sz="2000" b="1" i="1" dirty="0"/>
              <a:t>Myocardial stunning due to simultaneous </a:t>
            </a:r>
            <a:r>
              <a:rPr lang="en-US" sz="2000" b="1" i="1" dirty="0" err="1"/>
              <a:t>multivessel</a:t>
            </a:r>
            <a:r>
              <a:rPr lang="en-US" sz="2000" b="1" i="1" dirty="0"/>
              <a:t> coronary spasms: A review of 5 cases</a:t>
            </a:r>
            <a:r>
              <a:rPr lang="en-US" sz="2000" b="1" dirty="0"/>
              <a:t>. Journal of cardiology. 1991 -21. 203-14. </a:t>
            </a:r>
            <a:br>
              <a:rPr lang="en-US" sz="2000" b="1" dirty="0"/>
            </a:br>
            <a:endParaRPr lang="en-US" dirty="0"/>
          </a:p>
        </p:txBody>
      </p:sp>
      <p:sp>
        <p:nvSpPr>
          <p:cNvPr id="3" name="Content Placeholder 2"/>
          <p:cNvSpPr>
            <a:spLocks noGrp="1"/>
          </p:cNvSpPr>
          <p:nvPr>
            <p:ph idx="1"/>
          </p:nvPr>
        </p:nvSpPr>
        <p:spPr>
          <a:xfrm>
            <a:off x="1142107" y="1676400"/>
            <a:ext cx="6859786" cy="4495800"/>
          </a:xfrm>
        </p:spPr>
        <p:txBody>
          <a:bodyPr>
            <a:normAutofit/>
          </a:bodyPr>
          <a:lstStyle/>
          <a:p>
            <a:r>
              <a:rPr lang="en-US" dirty="0" smtClean="0"/>
              <a:t>415 </a:t>
            </a:r>
            <a:r>
              <a:rPr lang="en-US" dirty="0"/>
              <a:t>consecutive AMI </a:t>
            </a:r>
            <a:r>
              <a:rPr lang="en-US" dirty="0" smtClean="0"/>
              <a:t>patients </a:t>
            </a:r>
            <a:r>
              <a:rPr lang="en-US" dirty="0"/>
              <a:t>examined </a:t>
            </a:r>
            <a:r>
              <a:rPr lang="en-US" dirty="0" smtClean="0"/>
              <a:t>invasively</a:t>
            </a:r>
          </a:p>
          <a:p>
            <a:endParaRPr lang="en-US" dirty="0" smtClean="0"/>
          </a:p>
          <a:p>
            <a:r>
              <a:rPr lang="en-US" dirty="0" smtClean="0"/>
              <a:t>Prevalence 1.2%</a:t>
            </a:r>
          </a:p>
          <a:p>
            <a:endParaRPr lang="en-US" dirty="0" smtClean="0"/>
          </a:p>
          <a:p>
            <a:r>
              <a:rPr lang="en-US" dirty="0" smtClean="0"/>
              <a:t>ECG: </a:t>
            </a:r>
            <a:r>
              <a:rPr lang="en-US" dirty="0"/>
              <a:t>ST </a:t>
            </a:r>
            <a:r>
              <a:rPr lang="en-US" dirty="0" smtClean="0"/>
              <a:t>elevations - </a:t>
            </a:r>
            <a:r>
              <a:rPr lang="en-US" dirty="0"/>
              <a:t>4 patients, R waves decreased transiently </a:t>
            </a:r>
            <a:r>
              <a:rPr lang="en-US" dirty="0" smtClean="0"/>
              <a:t>– 1 patient, </a:t>
            </a:r>
            <a:r>
              <a:rPr lang="en-US" dirty="0"/>
              <a:t>Q waves </a:t>
            </a:r>
            <a:r>
              <a:rPr lang="en-US" dirty="0" smtClean="0"/>
              <a:t>- 1 patient</a:t>
            </a:r>
          </a:p>
          <a:p>
            <a:endParaRPr lang="en-US" dirty="0" smtClean="0"/>
          </a:p>
          <a:p>
            <a:r>
              <a:rPr lang="en-US" dirty="0"/>
              <a:t>Typical left </a:t>
            </a:r>
            <a:r>
              <a:rPr lang="en-US" dirty="0" err="1"/>
              <a:t>ventriculogram</a:t>
            </a:r>
            <a:r>
              <a:rPr lang="en-US" dirty="0"/>
              <a:t> (LVG</a:t>
            </a:r>
            <a:r>
              <a:rPr lang="en-US" dirty="0" smtClean="0"/>
              <a:t>): </a:t>
            </a:r>
            <a:r>
              <a:rPr lang="en-US" dirty="0" err="1"/>
              <a:t>a</a:t>
            </a:r>
            <a:r>
              <a:rPr lang="en-US" dirty="0" err="1" smtClean="0"/>
              <a:t>kinesis</a:t>
            </a:r>
            <a:r>
              <a:rPr lang="en-US" dirty="0" smtClean="0"/>
              <a:t> </a:t>
            </a:r>
            <a:r>
              <a:rPr lang="en-US" dirty="0"/>
              <a:t>in the apical, diaphragmatic and/or anterolateral segments, but </a:t>
            </a:r>
            <a:r>
              <a:rPr lang="en-US" dirty="0" err="1"/>
              <a:t>hyperkinesis</a:t>
            </a:r>
            <a:r>
              <a:rPr lang="en-US" dirty="0"/>
              <a:t> in the basal </a:t>
            </a:r>
            <a:r>
              <a:rPr lang="en-US" dirty="0" smtClean="0"/>
              <a:t>segments ---- </a:t>
            </a:r>
            <a:r>
              <a:rPr lang="en-US" dirty="0"/>
              <a:t>resolved in 7 </a:t>
            </a:r>
            <a:r>
              <a:rPr lang="en-US" dirty="0" smtClean="0"/>
              <a:t>days</a:t>
            </a:r>
          </a:p>
          <a:p>
            <a:endParaRPr lang="en-US" dirty="0" smtClean="0"/>
          </a:p>
          <a:p>
            <a:r>
              <a:rPr lang="en-US" dirty="0" smtClean="0"/>
              <a:t>CAG: </a:t>
            </a:r>
            <a:r>
              <a:rPr lang="it-IT" dirty="0"/>
              <a:t>diffuse multi-vessel spasms in 2 </a:t>
            </a:r>
            <a:r>
              <a:rPr lang="it-IT" dirty="0" smtClean="0"/>
              <a:t>patients, </a:t>
            </a:r>
            <a:endParaRPr lang="en-US" dirty="0" smtClean="0"/>
          </a:p>
        </p:txBody>
      </p:sp>
    </p:spTree>
    <p:extLst>
      <p:ext uri="{BB962C8B-B14F-4D97-AF65-F5344CB8AC3E}">
        <p14:creationId xmlns:p14="http://schemas.microsoft.com/office/powerpoint/2010/main" val="41739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hypotheses</a:t>
            </a:r>
            <a:endParaRPr lang="en-US" dirty="0"/>
          </a:p>
        </p:txBody>
      </p:sp>
      <p:sp>
        <p:nvSpPr>
          <p:cNvPr id="3" name="Content Placeholder 2"/>
          <p:cNvSpPr>
            <a:spLocks noGrp="1"/>
          </p:cNvSpPr>
          <p:nvPr>
            <p:ph idx="1"/>
          </p:nvPr>
        </p:nvSpPr>
        <p:spPr/>
        <p:txBody>
          <a:bodyPr/>
          <a:lstStyle/>
          <a:p>
            <a:r>
              <a:rPr lang="en-US" sz="2800" u="sng" dirty="0"/>
              <a:t>Plaque rupture </a:t>
            </a:r>
            <a:r>
              <a:rPr lang="en-US" sz="2800" u="sng" dirty="0" smtClean="0"/>
              <a:t>hypothesis</a:t>
            </a:r>
          </a:p>
          <a:p>
            <a:endParaRPr lang="en-US" sz="2000" dirty="0"/>
          </a:p>
          <a:p>
            <a:pPr lvl="1"/>
            <a:r>
              <a:rPr lang="en-US" sz="1800" dirty="0" smtClean="0"/>
              <a:t>Transient </a:t>
            </a:r>
            <a:r>
              <a:rPr lang="en-US" sz="1800" dirty="0" err="1"/>
              <a:t>ischaemia</a:t>
            </a:r>
            <a:r>
              <a:rPr lang="en-US" sz="1800" dirty="0"/>
              <a:t> induced by plaque </a:t>
            </a:r>
            <a:r>
              <a:rPr lang="en-US" sz="1800" dirty="0" smtClean="0"/>
              <a:t>rupture followed </a:t>
            </a:r>
            <a:r>
              <a:rPr lang="en-US" sz="1800" dirty="0"/>
              <a:t>by rapid </a:t>
            </a:r>
            <a:r>
              <a:rPr lang="en-US" sz="1800" dirty="0" err="1"/>
              <a:t>lysis</a:t>
            </a:r>
            <a:r>
              <a:rPr lang="en-US" sz="1800" dirty="0"/>
              <a:t> may cause myocardial </a:t>
            </a:r>
            <a:r>
              <a:rPr lang="en-US" sz="1800" dirty="0" smtClean="0"/>
              <a:t>stunning</a:t>
            </a:r>
          </a:p>
          <a:p>
            <a:pPr lvl="1"/>
            <a:endParaRPr lang="en-US" sz="1800" dirty="0" smtClean="0"/>
          </a:p>
          <a:p>
            <a:pPr lvl="1"/>
            <a:r>
              <a:rPr lang="en-US" sz="1800" dirty="0" smtClean="0"/>
              <a:t>Intravascular</a:t>
            </a:r>
            <a:r>
              <a:rPr lang="en-US" sz="1800" dirty="0"/>
              <a:t> </a:t>
            </a:r>
            <a:r>
              <a:rPr lang="en-US" sz="1800" dirty="0" smtClean="0"/>
              <a:t>ultrasound </a:t>
            </a:r>
            <a:r>
              <a:rPr lang="en-US" sz="1800" dirty="0"/>
              <a:t>and optical coherence tomography have failed </a:t>
            </a:r>
            <a:r>
              <a:rPr lang="en-US" sz="1800" dirty="0" smtClean="0"/>
              <a:t>to identify </a:t>
            </a:r>
            <a:r>
              <a:rPr lang="en-US" sz="1800" dirty="0"/>
              <a:t>ruptured </a:t>
            </a:r>
            <a:r>
              <a:rPr lang="en-US" sz="1800" dirty="0" smtClean="0"/>
              <a:t>plaques</a:t>
            </a:r>
          </a:p>
        </p:txBody>
      </p:sp>
    </p:spTree>
    <p:extLst>
      <p:ext uri="{BB962C8B-B14F-4D97-AF65-F5344CB8AC3E}">
        <p14:creationId xmlns:p14="http://schemas.microsoft.com/office/powerpoint/2010/main" val="102464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u="sng" dirty="0"/>
              <a:t>Multi-vessel </a:t>
            </a:r>
            <a:r>
              <a:rPr lang="en-US" sz="2800" u="sng" dirty="0" err="1"/>
              <a:t>epicardial</a:t>
            </a:r>
            <a:r>
              <a:rPr lang="en-US" sz="2800" u="sng" dirty="0"/>
              <a:t> </a:t>
            </a:r>
            <a:r>
              <a:rPr lang="en-US" sz="2800" u="sng" dirty="0" smtClean="0"/>
              <a:t>spasm</a:t>
            </a:r>
          </a:p>
          <a:p>
            <a:endParaRPr lang="en-US" sz="2000" dirty="0"/>
          </a:p>
          <a:p>
            <a:pPr lvl="1"/>
            <a:r>
              <a:rPr lang="en-US" sz="1600" dirty="0"/>
              <a:t>Sympathetically mediated </a:t>
            </a:r>
            <a:r>
              <a:rPr lang="en-US" sz="1600" dirty="0" err="1"/>
              <a:t>epicardial</a:t>
            </a:r>
            <a:r>
              <a:rPr lang="en-US" sz="1600" dirty="0"/>
              <a:t> vessel </a:t>
            </a:r>
            <a:r>
              <a:rPr lang="en-US" sz="1600" dirty="0" smtClean="0"/>
              <a:t>spasm</a:t>
            </a:r>
          </a:p>
          <a:p>
            <a:pPr lvl="1"/>
            <a:endParaRPr lang="en-US" sz="1600" dirty="0"/>
          </a:p>
          <a:p>
            <a:pPr lvl="1"/>
            <a:r>
              <a:rPr lang="en-US" sz="1600" dirty="0"/>
              <a:t>TTS associated with endothelial dysfunction (migraine or Raynaud’s phenomenon common</a:t>
            </a:r>
            <a:r>
              <a:rPr lang="en-US" sz="1600" dirty="0" smtClean="0"/>
              <a:t>)</a:t>
            </a:r>
            <a:endParaRPr lang="en-US" sz="1600" dirty="0"/>
          </a:p>
          <a:p>
            <a:pPr lvl="1"/>
            <a:endParaRPr lang="en-US" sz="1600" dirty="0" smtClean="0"/>
          </a:p>
          <a:p>
            <a:pPr lvl="1"/>
            <a:r>
              <a:rPr lang="en-US" sz="1600" dirty="0" smtClean="0"/>
              <a:t>Marked </a:t>
            </a:r>
            <a:r>
              <a:rPr lang="en-US" sz="1600" dirty="0"/>
              <a:t>impairment in brachial artery flow-mediated dilation, at presentation</a:t>
            </a:r>
          </a:p>
          <a:p>
            <a:pPr lvl="1"/>
            <a:endParaRPr lang="en-US" dirty="0" smtClean="0"/>
          </a:p>
          <a:p>
            <a:pPr lvl="1"/>
            <a:r>
              <a:rPr lang="en-US" dirty="0" smtClean="0"/>
              <a:t>Yet, </a:t>
            </a:r>
            <a:r>
              <a:rPr lang="en-US" dirty="0"/>
              <a:t>vast majority </a:t>
            </a:r>
            <a:r>
              <a:rPr lang="en-US" dirty="0" smtClean="0"/>
              <a:t>of patients - no </a:t>
            </a:r>
            <a:r>
              <a:rPr lang="en-US" dirty="0"/>
              <a:t>evidence of </a:t>
            </a:r>
            <a:r>
              <a:rPr lang="en-US" dirty="0" err="1"/>
              <a:t>epicardial</a:t>
            </a:r>
            <a:r>
              <a:rPr lang="en-US" dirty="0"/>
              <a:t> spasm even with </a:t>
            </a:r>
            <a:r>
              <a:rPr lang="en-US" dirty="0" smtClean="0"/>
              <a:t>use of </a:t>
            </a:r>
            <a:r>
              <a:rPr lang="en-US" dirty="0"/>
              <a:t>provocative </a:t>
            </a:r>
            <a:r>
              <a:rPr lang="en-US" dirty="0" smtClean="0"/>
              <a:t>agents</a:t>
            </a:r>
          </a:p>
          <a:p>
            <a:pPr lvl="1"/>
            <a:endParaRPr lang="en-US" dirty="0"/>
          </a:p>
          <a:p>
            <a:pPr lvl="1"/>
            <a:r>
              <a:rPr lang="en-US" dirty="0" smtClean="0"/>
              <a:t>Oxidative stress due to endothelial dysfunction</a:t>
            </a:r>
            <a:endParaRPr lang="en-US" dirty="0"/>
          </a:p>
        </p:txBody>
      </p:sp>
    </p:spTree>
    <p:extLst>
      <p:ext uri="{BB962C8B-B14F-4D97-AF65-F5344CB8AC3E}">
        <p14:creationId xmlns:p14="http://schemas.microsoft.com/office/powerpoint/2010/main" val="231304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u="sng" dirty="0"/>
              <a:t>Microcirculatory </a:t>
            </a:r>
            <a:r>
              <a:rPr lang="en-US" sz="2400" u="sng" dirty="0" smtClean="0"/>
              <a:t>dysfunction</a:t>
            </a:r>
          </a:p>
          <a:p>
            <a:endParaRPr lang="en-US" dirty="0" smtClean="0"/>
          </a:p>
          <a:p>
            <a:pPr lvl="1"/>
            <a:r>
              <a:rPr lang="en-US" sz="1800" dirty="0" err="1"/>
              <a:t>Catecholamines</a:t>
            </a:r>
            <a:r>
              <a:rPr lang="en-US" sz="1800" dirty="0"/>
              <a:t> and </a:t>
            </a:r>
            <a:r>
              <a:rPr lang="en-US" sz="1800" dirty="0" err="1" smtClean="0"/>
              <a:t>endothelin</a:t>
            </a:r>
            <a:r>
              <a:rPr lang="en-US" sz="1800" dirty="0" smtClean="0"/>
              <a:t> predominate</a:t>
            </a:r>
          </a:p>
          <a:p>
            <a:pPr lvl="1"/>
            <a:endParaRPr lang="en-US" sz="1800" dirty="0" smtClean="0"/>
          </a:p>
          <a:p>
            <a:pPr lvl="1"/>
            <a:r>
              <a:rPr lang="en-US" sz="1800" dirty="0" err="1" smtClean="0"/>
              <a:t>Microvascular</a:t>
            </a:r>
            <a:r>
              <a:rPr lang="en-US" sz="1800" dirty="0" smtClean="0"/>
              <a:t> flow and coronary</a:t>
            </a:r>
            <a:r>
              <a:rPr lang="en-US" sz="1800" dirty="0"/>
              <a:t> </a:t>
            </a:r>
            <a:r>
              <a:rPr lang="en-US" sz="1800" dirty="0" smtClean="0"/>
              <a:t>flow reserve decrease in acute phase</a:t>
            </a:r>
          </a:p>
          <a:p>
            <a:pPr lvl="1"/>
            <a:endParaRPr lang="en-US" sz="1800" dirty="0" smtClean="0"/>
          </a:p>
          <a:p>
            <a:pPr lvl="1"/>
            <a:r>
              <a:rPr lang="en-US" sz="1800" dirty="0" smtClean="0"/>
              <a:t>Increased </a:t>
            </a:r>
            <a:r>
              <a:rPr lang="en-US" sz="1800" dirty="0"/>
              <a:t>thrombolysis in myocardial </a:t>
            </a:r>
            <a:r>
              <a:rPr lang="en-US" sz="1800" dirty="0" smtClean="0"/>
              <a:t>infarction (TIMI</a:t>
            </a:r>
            <a:r>
              <a:rPr lang="en-US" sz="1800" dirty="0"/>
              <a:t>) frame counts and abnormal grades of TIMI </a:t>
            </a:r>
            <a:r>
              <a:rPr lang="en-US" sz="1800" dirty="0" smtClean="0"/>
              <a:t>myocardial perfusion</a:t>
            </a:r>
          </a:p>
          <a:p>
            <a:pPr lvl="1"/>
            <a:endParaRPr lang="en-US" sz="1800" dirty="0" smtClean="0"/>
          </a:p>
          <a:p>
            <a:pPr lvl="1"/>
            <a:r>
              <a:rPr lang="en-US" sz="1800" dirty="0" smtClean="0"/>
              <a:t>Intravenous </a:t>
            </a:r>
            <a:r>
              <a:rPr lang="en-US" sz="1800" dirty="0"/>
              <a:t>administration of </a:t>
            </a:r>
            <a:r>
              <a:rPr lang="en-US" sz="1800" dirty="0" smtClean="0"/>
              <a:t>adenosine - </a:t>
            </a:r>
            <a:r>
              <a:rPr lang="en-US" sz="1800" dirty="0"/>
              <a:t>transiently improve myocardial perfusion, wall </a:t>
            </a:r>
            <a:r>
              <a:rPr lang="en-US" sz="1800" dirty="0" smtClean="0"/>
              <a:t>motion score index and </a:t>
            </a:r>
            <a:r>
              <a:rPr lang="en-US" sz="1800" dirty="0"/>
              <a:t>left ventricular ejection fraction (LVEF</a:t>
            </a:r>
            <a:r>
              <a:rPr lang="en-US" sz="1800" dirty="0" smtClean="0"/>
              <a:t>)</a:t>
            </a:r>
            <a:endParaRPr lang="en-US" sz="13800" dirty="0"/>
          </a:p>
        </p:txBody>
      </p:sp>
    </p:spTree>
    <p:extLst>
      <p:ext uri="{BB962C8B-B14F-4D97-AF65-F5344CB8AC3E}">
        <p14:creationId xmlns:p14="http://schemas.microsoft.com/office/powerpoint/2010/main" val="258921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1800" dirty="0" err="1"/>
              <a:t>Endomyocardial</a:t>
            </a:r>
            <a:r>
              <a:rPr lang="en-US" sz="1800" dirty="0"/>
              <a:t> biopsies - apoptosis of </a:t>
            </a:r>
            <a:r>
              <a:rPr lang="en-US" sz="1800" dirty="0" err="1"/>
              <a:t>microvascular</a:t>
            </a:r>
            <a:r>
              <a:rPr lang="en-US" sz="1800" dirty="0"/>
              <a:t> endothelial </a:t>
            </a:r>
            <a:r>
              <a:rPr lang="en-US" sz="1800" dirty="0" smtClean="0"/>
              <a:t>cells</a:t>
            </a:r>
            <a:endParaRPr lang="en-US" sz="5400" dirty="0"/>
          </a:p>
          <a:p>
            <a:pPr lvl="1"/>
            <a:endParaRPr lang="en-US" sz="1800" dirty="0" smtClean="0"/>
          </a:p>
          <a:p>
            <a:pPr lvl="1"/>
            <a:r>
              <a:rPr lang="en-US" sz="1800" dirty="0" smtClean="0"/>
              <a:t>Cold </a:t>
            </a:r>
            <a:r>
              <a:rPr lang="en-US" sz="1800" dirty="0" err="1"/>
              <a:t>pressor</a:t>
            </a:r>
            <a:r>
              <a:rPr lang="en-US" sz="1800" dirty="0"/>
              <a:t> testing 1–3 years after the acute episode - elevation of </a:t>
            </a:r>
            <a:r>
              <a:rPr lang="en-US" sz="1800" dirty="0" err="1"/>
              <a:t>catecholamines</a:t>
            </a:r>
            <a:r>
              <a:rPr lang="en-US" sz="1800" dirty="0"/>
              <a:t> and transient apical and mid-LV wall motion </a:t>
            </a:r>
            <a:r>
              <a:rPr lang="en-US" sz="1800" dirty="0" smtClean="0"/>
              <a:t>abnormalities</a:t>
            </a:r>
          </a:p>
          <a:p>
            <a:pPr lvl="1"/>
            <a:endParaRPr lang="en-US" sz="1800" dirty="0"/>
          </a:p>
          <a:p>
            <a:pPr lvl="1"/>
            <a:r>
              <a:rPr lang="en-US" sz="1800" dirty="0"/>
              <a:t>Coronary </a:t>
            </a:r>
            <a:r>
              <a:rPr lang="en-US" sz="1800" dirty="0" err="1"/>
              <a:t>vasomotion</a:t>
            </a:r>
            <a:r>
              <a:rPr lang="en-US" sz="1800" dirty="0"/>
              <a:t> to acetylcholine is impaired</a:t>
            </a:r>
          </a:p>
          <a:p>
            <a:endParaRPr lang="en-US" dirty="0"/>
          </a:p>
        </p:txBody>
      </p:sp>
    </p:spTree>
    <p:extLst>
      <p:ext uri="{BB962C8B-B14F-4D97-AF65-F5344CB8AC3E}">
        <p14:creationId xmlns:p14="http://schemas.microsoft.com/office/powerpoint/2010/main" val="418917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Catecholamine toxicity on </a:t>
            </a:r>
            <a:r>
              <a:rPr lang="en-US" sz="2400" u="sng" dirty="0" err="1" smtClean="0"/>
              <a:t>cardiomyocytes</a:t>
            </a:r>
            <a:endParaRPr lang="en-US" sz="2400" u="sng" dirty="0" smtClean="0"/>
          </a:p>
          <a:p>
            <a:endParaRPr lang="en-US" dirty="0" smtClean="0"/>
          </a:p>
          <a:p>
            <a:pPr lvl="1"/>
            <a:r>
              <a:rPr lang="en-US" sz="1800" dirty="0" err="1"/>
              <a:t>Endomyocardial</a:t>
            </a:r>
            <a:r>
              <a:rPr lang="en-US" sz="1800" dirty="0"/>
              <a:t> biopsies </a:t>
            </a:r>
            <a:r>
              <a:rPr lang="en-US" sz="1800" dirty="0" smtClean="0"/>
              <a:t>- occasional </a:t>
            </a:r>
            <a:r>
              <a:rPr lang="en-US" sz="1800" dirty="0"/>
              <a:t>contraction band </a:t>
            </a:r>
            <a:r>
              <a:rPr lang="en-US" sz="1800" dirty="0" smtClean="0"/>
              <a:t>necrosis</a:t>
            </a:r>
          </a:p>
          <a:p>
            <a:pPr lvl="1"/>
            <a:endParaRPr lang="en-US" sz="1800" dirty="0" smtClean="0"/>
          </a:p>
          <a:p>
            <a:pPr lvl="1"/>
            <a:r>
              <a:rPr lang="en-US" sz="1800" dirty="0" smtClean="0"/>
              <a:t>Seen in extreme </a:t>
            </a:r>
            <a:r>
              <a:rPr lang="en-US" sz="1800" dirty="0"/>
              <a:t>catecholamine </a:t>
            </a:r>
            <a:r>
              <a:rPr lang="en-US" sz="1800" dirty="0" smtClean="0"/>
              <a:t>production such </a:t>
            </a:r>
            <a:r>
              <a:rPr lang="en-US" sz="1800" dirty="0"/>
              <a:t>as </a:t>
            </a:r>
            <a:r>
              <a:rPr lang="en-US" sz="1800" dirty="0" err="1"/>
              <a:t>pheochromocytoma</a:t>
            </a:r>
            <a:r>
              <a:rPr lang="en-US" sz="1800" dirty="0"/>
              <a:t> or subarachnoid </a:t>
            </a:r>
            <a:r>
              <a:rPr lang="en-US" sz="1800" dirty="0" err="1" smtClean="0"/>
              <a:t>haemorrhage</a:t>
            </a:r>
            <a:endParaRPr lang="en-US" sz="1800" dirty="0" smtClean="0"/>
          </a:p>
          <a:p>
            <a:pPr lvl="1"/>
            <a:endParaRPr lang="en-US" sz="1800" dirty="0" smtClean="0"/>
          </a:p>
          <a:p>
            <a:pPr lvl="1"/>
            <a:r>
              <a:rPr lang="en-US" sz="1800" dirty="0" err="1"/>
              <a:t>H</a:t>
            </a:r>
            <a:r>
              <a:rPr lang="en-US" sz="1800" dirty="0" err="1" smtClean="0"/>
              <a:t>ypercontracted</a:t>
            </a:r>
            <a:r>
              <a:rPr lang="en-US" sz="1800" dirty="0" smtClean="0"/>
              <a:t> </a:t>
            </a:r>
            <a:r>
              <a:rPr lang="en-US" sz="1800" dirty="0"/>
              <a:t>sarcomeres, dense </a:t>
            </a:r>
            <a:r>
              <a:rPr lang="en-US" sz="1800" dirty="0" err="1"/>
              <a:t>eosinophilic</a:t>
            </a:r>
            <a:r>
              <a:rPr lang="en-US" sz="1800" dirty="0"/>
              <a:t> </a:t>
            </a:r>
            <a:r>
              <a:rPr lang="en-US" sz="1800" dirty="0" smtClean="0"/>
              <a:t>transverse bands</a:t>
            </a:r>
            <a:r>
              <a:rPr lang="en-US" sz="1800" dirty="0"/>
              <a:t>, and interstitial mononuclear </a:t>
            </a:r>
            <a:r>
              <a:rPr lang="en-US" sz="1800" dirty="0" smtClean="0"/>
              <a:t>inflammation</a:t>
            </a:r>
          </a:p>
          <a:p>
            <a:pPr lvl="1"/>
            <a:endParaRPr lang="en-US" sz="1800" dirty="0" err="1" smtClean="0"/>
          </a:p>
        </p:txBody>
      </p:sp>
    </p:spTree>
    <p:extLst>
      <p:ext uri="{BB962C8B-B14F-4D97-AF65-F5344CB8AC3E}">
        <p14:creationId xmlns:p14="http://schemas.microsoft.com/office/powerpoint/2010/main" val="179641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calcium </a:t>
            </a:r>
            <a:r>
              <a:rPr lang="en-US" dirty="0" smtClean="0"/>
              <a:t>sparks - </a:t>
            </a:r>
            <a:r>
              <a:rPr lang="en-US" dirty="0">
                <a:solidFill>
                  <a:schemeClr val="tx2"/>
                </a:solidFill>
              </a:rPr>
              <a:t>Ca2+ is released from the SR through a Ca2+ release channel, a cardiac isoform of the ryanodine receptor (RyR2</a:t>
            </a:r>
            <a:r>
              <a:rPr lang="en-US" dirty="0" smtClean="0">
                <a:solidFill>
                  <a:schemeClr val="tx2"/>
                </a:solidFill>
              </a:rPr>
              <a:t>)</a:t>
            </a:r>
          </a:p>
          <a:p>
            <a:r>
              <a:rPr lang="en-US" i="1" dirty="0" err="1"/>
              <a:t>calstabin</a:t>
            </a:r>
            <a:r>
              <a:rPr lang="en-US" i="1" dirty="0"/>
              <a:t> 2</a:t>
            </a:r>
            <a:r>
              <a:rPr lang="en-US" dirty="0"/>
              <a:t>, </a:t>
            </a:r>
            <a:r>
              <a:rPr lang="en-US" dirty="0" smtClean="0"/>
              <a:t>inhibits </a:t>
            </a:r>
            <a:r>
              <a:rPr lang="en-US" dirty="0"/>
              <a:t>RyR2 and </a:t>
            </a:r>
            <a:r>
              <a:rPr lang="en-US" dirty="0" smtClean="0"/>
              <a:t>thereby the </a:t>
            </a:r>
            <a:r>
              <a:rPr lang="en-US" dirty="0"/>
              <a:t>release of Ca2+ from the </a:t>
            </a:r>
            <a:r>
              <a:rPr lang="en-US" dirty="0" smtClean="0"/>
              <a:t>SR</a:t>
            </a:r>
          </a:p>
          <a:p>
            <a:r>
              <a:rPr lang="en-US" dirty="0"/>
              <a:t>PKA dissociates </a:t>
            </a:r>
            <a:r>
              <a:rPr lang="en-US" dirty="0" err="1"/>
              <a:t>calstabin</a:t>
            </a:r>
            <a:r>
              <a:rPr lang="en-US" dirty="0"/>
              <a:t> from </a:t>
            </a:r>
            <a:r>
              <a:rPr lang="en-US" dirty="0" smtClean="0"/>
              <a:t>the RyR2</a:t>
            </a:r>
          </a:p>
          <a:p>
            <a:r>
              <a:rPr lang="en-US" dirty="0" err="1" smtClean="0"/>
              <a:t>Catecholamines</a:t>
            </a:r>
            <a:r>
              <a:rPr lang="en-US" dirty="0" smtClean="0"/>
              <a:t> </a:t>
            </a:r>
            <a:r>
              <a:rPr lang="en-US" dirty="0" smtClean="0">
                <a:sym typeface="Wingdings" panose="05000000000000000000" pitchFamily="2" charset="2"/>
              </a:rPr>
              <a:t> </a:t>
            </a:r>
          </a:p>
          <a:p>
            <a:endParaRPr lang="en-US" dirty="0" smtClean="0">
              <a:sym typeface="Wingdings" panose="05000000000000000000" pitchFamily="2" charset="2"/>
            </a:endParaRPr>
          </a:p>
          <a:p>
            <a:pPr lvl="1"/>
            <a:r>
              <a:rPr lang="en-US" dirty="0" err="1" smtClean="0"/>
              <a:t>cAMP</a:t>
            </a:r>
            <a:r>
              <a:rPr lang="en-US" dirty="0" smtClean="0"/>
              <a:t> </a:t>
            </a:r>
            <a:r>
              <a:rPr lang="en-US" dirty="0"/>
              <a:t>mediated </a:t>
            </a:r>
            <a:r>
              <a:rPr lang="en-US" dirty="0" err="1" smtClean="0"/>
              <a:t>Ca</a:t>
            </a:r>
            <a:r>
              <a:rPr lang="en-US" dirty="0" smtClean="0"/>
              <a:t> overload</a:t>
            </a:r>
          </a:p>
          <a:p>
            <a:pPr lvl="1"/>
            <a:endParaRPr lang="en-US" dirty="0"/>
          </a:p>
          <a:p>
            <a:pPr lvl="1"/>
            <a:r>
              <a:rPr lang="en-US" dirty="0" smtClean="0"/>
              <a:t>Depleted </a:t>
            </a:r>
            <a:r>
              <a:rPr lang="en-US" dirty="0"/>
              <a:t>SR </a:t>
            </a:r>
            <a:r>
              <a:rPr lang="en-US" dirty="0" err="1" smtClean="0"/>
              <a:t>Ca</a:t>
            </a:r>
            <a:r>
              <a:rPr lang="en-US" sz="500" dirty="0" smtClean="0"/>
              <a:t> </a:t>
            </a:r>
            <a:r>
              <a:rPr lang="en-US" dirty="0" smtClean="0"/>
              <a:t>stores and </a:t>
            </a:r>
            <a:r>
              <a:rPr lang="en-US" dirty="0"/>
              <a:t>thereby impairs cardiac contraction</a:t>
            </a:r>
            <a:endParaRPr lang="en-US" dirty="0" smtClean="0"/>
          </a:p>
          <a:p>
            <a:pPr lvl="1"/>
            <a:endParaRPr lang="en-US" dirty="0" smtClean="0"/>
          </a:p>
          <a:p>
            <a:pPr lvl="1"/>
            <a:r>
              <a:rPr lang="en-US" dirty="0" smtClean="0"/>
              <a:t>SERCA2a </a:t>
            </a:r>
            <a:r>
              <a:rPr lang="en-US" dirty="0"/>
              <a:t>gene expression is </a:t>
            </a:r>
            <a:r>
              <a:rPr lang="en-US" dirty="0" err="1"/>
              <a:t>downregulated</a:t>
            </a:r>
            <a:r>
              <a:rPr lang="en-US" dirty="0"/>
              <a:t> and </a:t>
            </a:r>
            <a:r>
              <a:rPr lang="en-US" dirty="0" smtClean="0"/>
              <a:t>that of </a:t>
            </a:r>
            <a:r>
              <a:rPr lang="en-US" dirty="0" err="1"/>
              <a:t>sarcolipin</a:t>
            </a:r>
            <a:r>
              <a:rPr lang="en-US" dirty="0"/>
              <a:t> </a:t>
            </a:r>
            <a:r>
              <a:rPr lang="en-US" dirty="0" err="1"/>
              <a:t>upregulated</a:t>
            </a:r>
            <a:endParaRPr lang="en-US" dirty="0"/>
          </a:p>
        </p:txBody>
      </p:sp>
    </p:spTree>
    <p:extLst>
      <p:ext uri="{BB962C8B-B14F-4D97-AF65-F5344CB8AC3E}">
        <p14:creationId xmlns:p14="http://schemas.microsoft.com/office/powerpoint/2010/main" val="417185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Phospholamban</a:t>
            </a:r>
            <a:r>
              <a:rPr lang="en-US" dirty="0" smtClean="0"/>
              <a:t> </a:t>
            </a:r>
            <a:r>
              <a:rPr lang="en-US" dirty="0"/>
              <a:t>is </a:t>
            </a:r>
            <a:r>
              <a:rPr lang="en-US" dirty="0" smtClean="0"/>
              <a:t>dephosphorylated</a:t>
            </a:r>
          </a:p>
          <a:p>
            <a:r>
              <a:rPr lang="en-US" dirty="0" smtClean="0"/>
              <a:t>Increased (dephosphorylated)</a:t>
            </a:r>
            <a:r>
              <a:rPr lang="en-US" dirty="0" err="1" smtClean="0"/>
              <a:t>phospholamban</a:t>
            </a:r>
            <a:r>
              <a:rPr lang="en-US" dirty="0" smtClean="0"/>
              <a:t>/SERCA2a ratio</a:t>
            </a:r>
          </a:p>
          <a:p>
            <a:r>
              <a:rPr lang="en-US" dirty="0" smtClean="0"/>
              <a:t>Intense </a:t>
            </a:r>
            <a:r>
              <a:rPr lang="en-US" dirty="0"/>
              <a:t>G-protein stimulated b1-adrenergic receptor </a:t>
            </a:r>
            <a:r>
              <a:rPr lang="en-US" dirty="0" smtClean="0"/>
              <a:t>signaling - </a:t>
            </a:r>
            <a:r>
              <a:rPr lang="en-US" dirty="0"/>
              <a:t>modulates gene expression via the </a:t>
            </a:r>
            <a:r>
              <a:rPr lang="en-US" dirty="0" err="1"/>
              <a:t>cAMP</a:t>
            </a:r>
            <a:r>
              <a:rPr lang="en-US" dirty="0"/>
              <a:t> responsive element </a:t>
            </a:r>
            <a:r>
              <a:rPr lang="en-US" dirty="0" smtClean="0"/>
              <a:t>binding protein-1 </a:t>
            </a:r>
            <a:r>
              <a:rPr lang="en-US" dirty="0" smtClean="0">
                <a:sym typeface="Wingdings" panose="05000000000000000000" pitchFamily="2" charset="2"/>
              </a:rPr>
              <a:t> </a:t>
            </a:r>
            <a:r>
              <a:rPr lang="en-US" dirty="0" smtClean="0"/>
              <a:t> </a:t>
            </a:r>
            <a:r>
              <a:rPr lang="en-US" dirty="0"/>
              <a:t>activated T-cells </a:t>
            </a:r>
            <a:r>
              <a:rPr lang="en-US" dirty="0" err="1"/>
              <a:t>signalling</a:t>
            </a:r>
            <a:r>
              <a:rPr lang="en-US" dirty="0"/>
              <a:t> </a:t>
            </a:r>
            <a:r>
              <a:rPr lang="en-US" dirty="0" smtClean="0"/>
              <a:t>pathways</a:t>
            </a:r>
          </a:p>
          <a:p>
            <a:endParaRPr lang="en-US" dirty="0"/>
          </a:p>
        </p:txBody>
      </p:sp>
    </p:spTree>
    <p:extLst>
      <p:ext uri="{BB962C8B-B14F-4D97-AF65-F5344CB8AC3E}">
        <p14:creationId xmlns:p14="http://schemas.microsoft.com/office/powerpoint/2010/main" val="18694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Mammalian LV apex </a:t>
            </a:r>
          </a:p>
          <a:p>
            <a:pPr lvl="1"/>
            <a:r>
              <a:rPr lang="en-US" sz="1800" dirty="0"/>
              <a:t>beta adrenergic receptor density is highest;  sympathetic innervation is the </a:t>
            </a:r>
            <a:r>
              <a:rPr lang="en-US" sz="1800" dirty="0" smtClean="0"/>
              <a:t>lowest</a:t>
            </a:r>
          </a:p>
          <a:p>
            <a:pPr lvl="1"/>
            <a:endParaRPr lang="en-US" sz="1800" dirty="0"/>
          </a:p>
          <a:p>
            <a:pPr lvl="1"/>
            <a:r>
              <a:rPr lang="en-US" sz="1800" dirty="0"/>
              <a:t>More sensitive to high levels of </a:t>
            </a:r>
            <a:r>
              <a:rPr lang="en-US" sz="1800" dirty="0" err="1" smtClean="0"/>
              <a:t>catecholamines</a:t>
            </a:r>
            <a:endParaRPr lang="en-US" sz="1800" dirty="0" smtClean="0"/>
          </a:p>
          <a:p>
            <a:pPr lvl="1"/>
            <a:endParaRPr lang="en-US" sz="1800" dirty="0"/>
          </a:p>
          <a:p>
            <a:pPr lvl="1"/>
            <a:r>
              <a:rPr lang="en-US" sz="1800" dirty="0"/>
              <a:t>High </a:t>
            </a:r>
            <a:r>
              <a:rPr lang="en-US" sz="1800" dirty="0" err="1"/>
              <a:t>catecholamines</a:t>
            </a:r>
            <a:r>
              <a:rPr lang="en-US" sz="1800" dirty="0"/>
              <a:t> </a:t>
            </a:r>
            <a:r>
              <a:rPr lang="en-US" sz="1800" dirty="0">
                <a:sym typeface="Wingdings" panose="05000000000000000000" pitchFamily="2" charset="2"/>
              </a:rPr>
              <a:t> </a:t>
            </a:r>
            <a:r>
              <a:rPr lang="en-US" sz="1800" dirty="0"/>
              <a:t>reduced coronary blood </a:t>
            </a:r>
            <a:r>
              <a:rPr lang="en-US" sz="1800" dirty="0" smtClean="0"/>
              <a:t>flow, paradoxical </a:t>
            </a:r>
            <a:r>
              <a:rPr lang="en-US" sz="1800" dirty="0"/>
              <a:t>negative inotropic </a:t>
            </a:r>
            <a:r>
              <a:rPr lang="en-US" sz="1800" dirty="0" smtClean="0"/>
              <a:t>effects</a:t>
            </a:r>
          </a:p>
          <a:p>
            <a:pPr lvl="1"/>
            <a:endParaRPr lang="en-US" sz="1800" dirty="0" smtClean="0"/>
          </a:p>
          <a:p>
            <a:pPr lvl="1"/>
            <a:r>
              <a:rPr lang="en-US" sz="1800" dirty="0" err="1" smtClean="0"/>
              <a:t>Gi</a:t>
            </a:r>
            <a:r>
              <a:rPr lang="en-US" sz="1800" dirty="0" smtClean="0"/>
              <a:t> activation </a:t>
            </a:r>
            <a:r>
              <a:rPr lang="en-US" sz="1800" dirty="0" smtClean="0">
                <a:sym typeface="Wingdings" panose="05000000000000000000" pitchFamily="2" charset="2"/>
              </a:rPr>
              <a:t></a:t>
            </a:r>
            <a:r>
              <a:rPr lang="en-US" sz="1800" dirty="0" smtClean="0"/>
              <a:t> stimulation of endothelial nitric oxide (NO) synthase </a:t>
            </a:r>
            <a:r>
              <a:rPr lang="en-US" sz="1800" dirty="0" smtClean="0">
                <a:sym typeface="Wingdings" panose="05000000000000000000" pitchFamily="2" charset="2"/>
              </a:rPr>
              <a:t> </a:t>
            </a:r>
            <a:r>
              <a:rPr lang="en-US" sz="1800" dirty="0" err="1" smtClean="0"/>
              <a:t>peroxynitrate</a:t>
            </a:r>
            <a:endParaRPr lang="en-US" sz="4400" dirty="0" smtClean="0"/>
          </a:p>
          <a:p>
            <a:endParaRPr lang="en-US" dirty="0"/>
          </a:p>
        </p:txBody>
      </p:sp>
    </p:spTree>
    <p:extLst>
      <p:ext uri="{BB962C8B-B14F-4D97-AF65-F5344CB8AC3E}">
        <p14:creationId xmlns:p14="http://schemas.microsoft.com/office/powerpoint/2010/main" val="255439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1800" dirty="0" err="1" smtClean="0"/>
              <a:t>Peroxynitrate</a:t>
            </a:r>
            <a:endParaRPr lang="en-US" sz="1800" dirty="0" smtClean="0"/>
          </a:p>
          <a:p>
            <a:pPr lvl="1"/>
            <a:endParaRPr lang="en-US" sz="1800" dirty="0"/>
          </a:p>
          <a:p>
            <a:pPr lvl="2"/>
            <a:r>
              <a:rPr lang="en-US" sz="1800" dirty="0" err="1" smtClean="0"/>
              <a:t>Nitrosative</a:t>
            </a:r>
            <a:r>
              <a:rPr lang="en-US" sz="1800" dirty="0" smtClean="0"/>
              <a:t> stress</a:t>
            </a:r>
          </a:p>
          <a:p>
            <a:pPr lvl="2"/>
            <a:endParaRPr lang="en-US" sz="1800" dirty="0"/>
          </a:p>
          <a:p>
            <a:pPr lvl="2"/>
            <a:r>
              <a:rPr lang="en-US" sz="1800" dirty="0" smtClean="0"/>
              <a:t>Activation </a:t>
            </a:r>
            <a:r>
              <a:rPr lang="en-US" sz="1800" dirty="0"/>
              <a:t>of poly(ADP-ribose)-transferase-1 </a:t>
            </a:r>
            <a:r>
              <a:rPr lang="en-US" sz="1800" dirty="0">
                <a:sym typeface="Wingdings" panose="05000000000000000000" pitchFamily="2" charset="2"/>
              </a:rPr>
              <a:t></a:t>
            </a:r>
            <a:r>
              <a:rPr lang="en-US" sz="1800" dirty="0"/>
              <a:t> myocardial energetic impairment</a:t>
            </a:r>
          </a:p>
          <a:p>
            <a:endParaRPr lang="en-US" dirty="0"/>
          </a:p>
        </p:txBody>
      </p:sp>
    </p:spTree>
    <p:extLst>
      <p:ext uri="{BB962C8B-B14F-4D97-AF65-F5344CB8AC3E}">
        <p14:creationId xmlns:p14="http://schemas.microsoft.com/office/powerpoint/2010/main" val="9755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Activation of myocardial survival </a:t>
            </a:r>
            <a:r>
              <a:rPr lang="en-US" sz="2400" u="sng" dirty="0" smtClean="0"/>
              <a:t>pathways</a:t>
            </a:r>
          </a:p>
          <a:p>
            <a:r>
              <a:rPr lang="en-US" dirty="0"/>
              <a:t>Two different </a:t>
            </a:r>
            <a:r>
              <a:rPr lang="en-US" dirty="0" smtClean="0"/>
              <a:t>mechanisms</a:t>
            </a:r>
          </a:p>
          <a:p>
            <a:pPr marL="0" indent="0">
              <a:buNone/>
            </a:pPr>
            <a:r>
              <a:rPr lang="en-US" dirty="0" err="1" smtClean="0"/>
              <a:t>Adrenoceptor</a:t>
            </a:r>
            <a:r>
              <a:rPr lang="en-US" dirty="0" smtClean="0"/>
              <a:t>-related protective mechanisms</a:t>
            </a:r>
          </a:p>
          <a:p>
            <a:pPr marL="0" indent="0">
              <a:buNone/>
            </a:pPr>
            <a:endParaRPr lang="en-US" dirty="0" smtClean="0"/>
          </a:p>
          <a:p>
            <a:pPr marL="306310" lvl="1" indent="0">
              <a:buNone/>
            </a:pPr>
            <a:r>
              <a:rPr lang="en-US" sz="1600" dirty="0" smtClean="0"/>
              <a:t>Supra-physiological </a:t>
            </a:r>
            <a:r>
              <a:rPr lang="en-US" sz="1600" dirty="0"/>
              <a:t>levels of </a:t>
            </a:r>
            <a:r>
              <a:rPr lang="en-US" sz="1600" dirty="0" smtClean="0"/>
              <a:t>epinephrine </a:t>
            </a:r>
            <a:r>
              <a:rPr lang="en-US" sz="1600" dirty="0" smtClean="0">
                <a:sym typeface="Wingdings" panose="05000000000000000000" pitchFamily="2" charset="2"/>
              </a:rPr>
              <a:t></a:t>
            </a:r>
            <a:r>
              <a:rPr lang="en-US" sz="1600" dirty="0" smtClean="0"/>
              <a:t> b2-adrenoceptor </a:t>
            </a:r>
            <a:r>
              <a:rPr lang="en-US" sz="1600" dirty="0"/>
              <a:t>switch from </a:t>
            </a:r>
            <a:r>
              <a:rPr lang="en-US" sz="1600" dirty="0" err="1"/>
              <a:t>Gs</a:t>
            </a:r>
            <a:r>
              <a:rPr lang="en-US" sz="1600" dirty="0"/>
              <a:t> to </a:t>
            </a:r>
            <a:r>
              <a:rPr lang="en-US" sz="1600" dirty="0" err="1"/>
              <a:t>Gi</a:t>
            </a:r>
            <a:r>
              <a:rPr lang="en-US" sz="1600" dirty="0"/>
              <a:t> </a:t>
            </a:r>
            <a:r>
              <a:rPr lang="en-US" sz="1600" dirty="0" smtClean="0"/>
              <a:t>coupling </a:t>
            </a:r>
            <a:r>
              <a:rPr lang="en-US" sz="1600" dirty="0" smtClean="0">
                <a:sym typeface="Wingdings" panose="05000000000000000000" pitchFamily="2" charset="2"/>
              </a:rPr>
              <a:t> </a:t>
            </a:r>
            <a:r>
              <a:rPr lang="en-US" sz="1600" dirty="0"/>
              <a:t>negative inotropic </a:t>
            </a:r>
            <a:r>
              <a:rPr lang="en-US" sz="1600" dirty="0" smtClean="0"/>
              <a:t>response - </a:t>
            </a:r>
            <a:r>
              <a:rPr lang="en-US" sz="1600" dirty="0"/>
              <a:t>limits the degree </a:t>
            </a:r>
            <a:r>
              <a:rPr lang="en-US" sz="1600" dirty="0" smtClean="0"/>
              <a:t>of acute </a:t>
            </a:r>
            <a:r>
              <a:rPr lang="en-US" sz="1600" dirty="0"/>
              <a:t>myocardial </a:t>
            </a:r>
            <a:r>
              <a:rPr lang="en-US" sz="1600" dirty="0" smtClean="0"/>
              <a:t>injury</a:t>
            </a:r>
          </a:p>
          <a:p>
            <a:pPr marL="306310" lvl="1" indent="0">
              <a:buNone/>
            </a:pPr>
            <a:endParaRPr lang="en-US" sz="1600" dirty="0" smtClean="0"/>
          </a:p>
          <a:p>
            <a:pPr marL="0" indent="0">
              <a:buNone/>
            </a:pPr>
            <a:r>
              <a:rPr lang="en-US" dirty="0" err="1" smtClean="0"/>
              <a:t>Phosphoinositide</a:t>
            </a:r>
            <a:r>
              <a:rPr lang="en-US" dirty="0" smtClean="0"/>
              <a:t> 3-kinase/protein kinase B (AKT) survival pathway</a:t>
            </a:r>
            <a:endParaRPr lang="en-US" u="sng" dirty="0"/>
          </a:p>
        </p:txBody>
      </p:sp>
    </p:spTree>
    <p:extLst>
      <p:ext uri="{BB962C8B-B14F-4D97-AF65-F5344CB8AC3E}">
        <p14:creationId xmlns:p14="http://schemas.microsoft.com/office/powerpoint/2010/main" val="102911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Described before 1990 and outside </a:t>
            </a:r>
            <a:r>
              <a:rPr lang="en-US" dirty="0" smtClean="0"/>
              <a:t>Japan </a:t>
            </a:r>
            <a:r>
              <a:rPr lang="en-US" dirty="0"/>
              <a:t>- </a:t>
            </a:r>
            <a:r>
              <a:rPr lang="en-US" dirty="0" smtClean="0"/>
              <a:t> Broken </a:t>
            </a:r>
            <a:r>
              <a:rPr lang="en-US" dirty="0"/>
              <a:t>heart </a:t>
            </a:r>
            <a:r>
              <a:rPr lang="en-US" dirty="0" smtClean="0"/>
              <a:t>syndrome </a:t>
            </a:r>
            <a:endParaRPr lang="en-US" dirty="0"/>
          </a:p>
        </p:txBody>
      </p:sp>
      <p:pic>
        <p:nvPicPr>
          <p:cNvPr id="4" name="Picture 3"/>
          <p:cNvPicPr>
            <a:picLocks noChangeAspect="1"/>
          </p:cNvPicPr>
          <p:nvPr/>
        </p:nvPicPr>
        <p:blipFill>
          <a:blip r:embed="rId2"/>
          <a:stretch>
            <a:fillRect/>
          </a:stretch>
        </p:blipFill>
        <p:spPr>
          <a:xfrm>
            <a:off x="817649" y="2819400"/>
            <a:ext cx="7508701" cy="2917400"/>
          </a:xfrm>
          <a:prstGeom prst="rect">
            <a:avLst/>
          </a:prstGeom>
        </p:spPr>
      </p:pic>
    </p:spTree>
    <p:extLst>
      <p:ext uri="{BB962C8B-B14F-4D97-AF65-F5344CB8AC3E}">
        <p14:creationId xmlns:p14="http://schemas.microsoft.com/office/powerpoint/2010/main" val="135486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AKT</a:t>
            </a:r>
          </a:p>
          <a:p>
            <a:pPr lvl="1"/>
            <a:r>
              <a:rPr lang="en-US" sz="1800" dirty="0"/>
              <a:t>C</a:t>
            </a:r>
            <a:r>
              <a:rPr lang="en-US" sz="1800" dirty="0" smtClean="0"/>
              <a:t>ritical </a:t>
            </a:r>
            <a:r>
              <a:rPr lang="en-US" sz="1800" dirty="0"/>
              <a:t>for postnatal cardiac growth and coronary </a:t>
            </a:r>
            <a:r>
              <a:rPr lang="en-US" sz="1800" dirty="0" smtClean="0"/>
              <a:t>angiogenesis</a:t>
            </a:r>
          </a:p>
          <a:p>
            <a:pPr lvl="1"/>
            <a:endParaRPr lang="en-US" sz="1800" dirty="0" smtClean="0"/>
          </a:p>
          <a:p>
            <a:pPr lvl="1"/>
            <a:r>
              <a:rPr lang="en-US" sz="1800" dirty="0"/>
              <a:t>D</a:t>
            </a:r>
            <a:r>
              <a:rPr lang="en-US" sz="1800" dirty="0" smtClean="0"/>
              <a:t>ownstream targets</a:t>
            </a:r>
            <a:r>
              <a:rPr lang="en-US" sz="1800" dirty="0"/>
              <a:t> -</a:t>
            </a:r>
            <a:r>
              <a:rPr lang="en-US" sz="1800" dirty="0" smtClean="0"/>
              <a:t> </a:t>
            </a:r>
            <a:r>
              <a:rPr lang="en-US" sz="1800" dirty="0"/>
              <a:t>mechanistic </a:t>
            </a:r>
            <a:r>
              <a:rPr lang="en-US" sz="1800" dirty="0" smtClean="0"/>
              <a:t>target of </a:t>
            </a:r>
            <a:r>
              <a:rPr lang="en-US" sz="1800" dirty="0" err="1"/>
              <a:t>rapamycin</a:t>
            </a:r>
            <a:r>
              <a:rPr lang="en-US" sz="1800" dirty="0"/>
              <a:t> and glycogen synthase kinase 3 (</a:t>
            </a:r>
            <a:r>
              <a:rPr lang="en-US" sz="1800" dirty="0" smtClean="0"/>
              <a:t>GSK3) [</a:t>
            </a:r>
            <a:r>
              <a:rPr lang="en-US" sz="1800" dirty="0"/>
              <a:t>regulators of metabolism, proliferation, and cell </a:t>
            </a:r>
            <a:r>
              <a:rPr lang="en-US" sz="1800" dirty="0" smtClean="0"/>
              <a:t>survival]</a:t>
            </a:r>
          </a:p>
          <a:p>
            <a:pPr lvl="1"/>
            <a:endParaRPr lang="en-US" sz="1800" dirty="0" smtClean="0"/>
          </a:p>
          <a:p>
            <a:pPr lvl="1"/>
            <a:r>
              <a:rPr lang="en-US" sz="1800" dirty="0" smtClean="0"/>
              <a:t>Direct inhibition </a:t>
            </a:r>
            <a:r>
              <a:rPr lang="en-US" sz="1800" dirty="0"/>
              <a:t>of </a:t>
            </a:r>
            <a:r>
              <a:rPr lang="en-US" sz="1800" dirty="0" smtClean="0"/>
              <a:t>apoptosis</a:t>
            </a:r>
          </a:p>
          <a:p>
            <a:pPr lvl="1"/>
            <a:endParaRPr lang="en-US" sz="1800" dirty="0" smtClean="0"/>
          </a:p>
          <a:p>
            <a:pPr lvl="1"/>
            <a:r>
              <a:rPr lang="en-US" sz="1800" dirty="0"/>
              <a:t>I</a:t>
            </a:r>
            <a:r>
              <a:rPr lang="en-US" sz="1800" dirty="0" smtClean="0"/>
              <a:t>nhibition </a:t>
            </a:r>
            <a:r>
              <a:rPr lang="en-US" sz="1800" dirty="0"/>
              <a:t>of </a:t>
            </a:r>
            <a:r>
              <a:rPr lang="en-US" sz="1800" dirty="0" err="1"/>
              <a:t>proapoptotic</a:t>
            </a:r>
            <a:r>
              <a:rPr lang="en-US" sz="1800" dirty="0"/>
              <a:t> </a:t>
            </a:r>
            <a:r>
              <a:rPr lang="en-US" sz="1800" dirty="0" smtClean="0"/>
              <a:t>transcriptional factors</a:t>
            </a:r>
          </a:p>
          <a:p>
            <a:pPr lvl="1"/>
            <a:endParaRPr lang="en-US" sz="1800" dirty="0" smtClean="0"/>
          </a:p>
          <a:p>
            <a:pPr lvl="1"/>
            <a:r>
              <a:rPr lang="en-US" sz="1800" dirty="0"/>
              <a:t>E</a:t>
            </a:r>
            <a:r>
              <a:rPr lang="en-US" sz="1800" dirty="0" smtClean="0"/>
              <a:t>nhancement </a:t>
            </a:r>
            <a:r>
              <a:rPr lang="en-US" sz="1800" dirty="0"/>
              <a:t>of anti-apoptotic transcriptional </a:t>
            </a:r>
            <a:r>
              <a:rPr lang="en-US" sz="1800" dirty="0" smtClean="0"/>
              <a:t>factors</a:t>
            </a:r>
          </a:p>
          <a:p>
            <a:pPr lvl="1"/>
            <a:endParaRPr lang="en-US" sz="1800" dirty="0" smtClean="0"/>
          </a:p>
          <a:p>
            <a:pPr lvl="1"/>
            <a:r>
              <a:rPr lang="en-US" sz="1800" dirty="0"/>
              <a:t>E</a:t>
            </a:r>
            <a:r>
              <a:rPr lang="en-US" sz="1800" dirty="0" smtClean="0"/>
              <a:t>nhancement </a:t>
            </a:r>
            <a:r>
              <a:rPr lang="en-US" sz="1800" dirty="0"/>
              <a:t>of cell metabolism by inhibition of the GSK3</a:t>
            </a:r>
          </a:p>
        </p:txBody>
      </p:sp>
    </p:spTree>
    <p:extLst>
      <p:ext uri="{BB962C8B-B14F-4D97-AF65-F5344CB8AC3E}">
        <p14:creationId xmlns:p14="http://schemas.microsoft.com/office/powerpoint/2010/main" val="265989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Predisposition and risk factors</a:t>
            </a:r>
          </a:p>
        </p:txBody>
      </p:sp>
      <p:sp>
        <p:nvSpPr>
          <p:cNvPr id="3" name="Content Placeholder 2"/>
          <p:cNvSpPr>
            <a:spLocks noGrp="1"/>
          </p:cNvSpPr>
          <p:nvPr>
            <p:ph idx="1"/>
          </p:nvPr>
        </p:nvSpPr>
        <p:spPr/>
        <p:txBody>
          <a:bodyPr>
            <a:normAutofit/>
          </a:bodyPr>
          <a:lstStyle/>
          <a:p>
            <a:r>
              <a:rPr lang="en-US" sz="2400" u="sng" dirty="0"/>
              <a:t>Hormonal </a:t>
            </a:r>
            <a:r>
              <a:rPr lang="en-US" sz="2400" u="sng" dirty="0" smtClean="0"/>
              <a:t>factors</a:t>
            </a:r>
          </a:p>
          <a:p>
            <a:r>
              <a:rPr lang="en-US" dirty="0"/>
              <a:t>D</a:t>
            </a:r>
            <a:r>
              <a:rPr lang="en-US" dirty="0" smtClean="0"/>
              <a:t>eclining </a:t>
            </a:r>
            <a:r>
              <a:rPr lang="en-US" dirty="0" err="1"/>
              <a:t>oestrogen</a:t>
            </a:r>
            <a:r>
              <a:rPr lang="en-US" dirty="0"/>
              <a:t> </a:t>
            </a:r>
            <a:r>
              <a:rPr lang="en-US" dirty="0" smtClean="0"/>
              <a:t>levels</a:t>
            </a:r>
          </a:p>
          <a:p>
            <a:endParaRPr lang="en-US" dirty="0" smtClean="0"/>
          </a:p>
          <a:p>
            <a:r>
              <a:rPr lang="en-US" dirty="0" err="1" smtClean="0"/>
              <a:t>Oestrogens</a:t>
            </a:r>
            <a:endParaRPr lang="en-US" dirty="0"/>
          </a:p>
          <a:p>
            <a:pPr lvl="1"/>
            <a:r>
              <a:rPr lang="en-US" sz="1800" dirty="0"/>
              <a:t>I</a:t>
            </a:r>
            <a:r>
              <a:rPr lang="en-US" sz="1800" dirty="0" smtClean="0"/>
              <a:t>nfluence </a:t>
            </a:r>
            <a:r>
              <a:rPr lang="en-US" sz="1800" dirty="0"/>
              <a:t>vasomotor tone via up-regulation of endothelial NO </a:t>
            </a:r>
            <a:r>
              <a:rPr lang="en-US" sz="1800" dirty="0" smtClean="0"/>
              <a:t>synthase</a:t>
            </a:r>
          </a:p>
          <a:p>
            <a:pPr lvl="1"/>
            <a:endParaRPr lang="en-US" sz="1800" dirty="0" smtClean="0"/>
          </a:p>
          <a:p>
            <a:pPr lvl="1"/>
            <a:r>
              <a:rPr lang="en-US" sz="1800" dirty="0" smtClean="0"/>
              <a:t>Attenuate catecholamine-mediated vasoconstriction</a:t>
            </a:r>
          </a:p>
          <a:p>
            <a:pPr lvl="1"/>
            <a:endParaRPr lang="en-US" sz="1800" dirty="0" smtClean="0"/>
          </a:p>
          <a:p>
            <a:pPr lvl="1"/>
            <a:r>
              <a:rPr lang="en-US" sz="1800" dirty="0"/>
              <a:t>D</a:t>
            </a:r>
            <a:r>
              <a:rPr lang="en-US" sz="1800" dirty="0" smtClean="0"/>
              <a:t>ecrease </a:t>
            </a:r>
            <a:r>
              <a:rPr lang="en-US" sz="1800" dirty="0"/>
              <a:t>the </a:t>
            </a:r>
            <a:r>
              <a:rPr lang="en-US" sz="1800" dirty="0" smtClean="0"/>
              <a:t>sympathetic response </a:t>
            </a:r>
            <a:r>
              <a:rPr lang="en-US" sz="1800" dirty="0"/>
              <a:t>to mental stress in </a:t>
            </a:r>
            <a:r>
              <a:rPr lang="en-US" sz="1800" dirty="0" err="1"/>
              <a:t>perimenopausal</a:t>
            </a:r>
            <a:r>
              <a:rPr lang="en-US" sz="1800" dirty="0"/>
              <a:t> women</a:t>
            </a:r>
            <a:endParaRPr lang="en-US" sz="1800" u="sng" dirty="0"/>
          </a:p>
        </p:txBody>
      </p:sp>
    </p:spTree>
    <p:extLst>
      <p:ext uri="{BB962C8B-B14F-4D97-AF65-F5344CB8AC3E}">
        <p14:creationId xmlns:p14="http://schemas.microsoft.com/office/powerpoint/2010/main" val="22523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Women </a:t>
            </a:r>
            <a:r>
              <a:rPr lang="en-US" dirty="0"/>
              <a:t>with subarachnoid </a:t>
            </a:r>
            <a:r>
              <a:rPr lang="en-US" dirty="0" err="1" smtClean="0"/>
              <a:t>haemorrhage</a:t>
            </a:r>
            <a:r>
              <a:rPr lang="en-US" dirty="0"/>
              <a:t> </a:t>
            </a:r>
            <a:r>
              <a:rPr lang="en-US" dirty="0" smtClean="0"/>
              <a:t>- </a:t>
            </a:r>
            <a:r>
              <a:rPr lang="en-US" dirty="0"/>
              <a:t>low levels of </a:t>
            </a:r>
            <a:r>
              <a:rPr lang="en-US" dirty="0" err="1" smtClean="0"/>
              <a:t>oestradiol</a:t>
            </a:r>
            <a:r>
              <a:rPr lang="en-US" dirty="0"/>
              <a:t> </a:t>
            </a:r>
            <a:r>
              <a:rPr lang="en-US" dirty="0" smtClean="0"/>
              <a:t> </a:t>
            </a:r>
            <a:r>
              <a:rPr lang="en-US" dirty="0"/>
              <a:t>associated with an increased risk of LV wall </a:t>
            </a:r>
            <a:r>
              <a:rPr lang="en-US" dirty="0" smtClean="0"/>
              <a:t>motion abnormalities</a:t>
            </a:r>
          </a:p>
          <a:p>
            <a:endParaRPr lang="en-US" dirty="0" smtClean="0"/>
          </a:p>
          <a:p>
            <a:r>
              <a:rPr lang="en-US" dirty="0" err="1"/>
              <a:t>O</a:t>
            </a:r>
            <a:r>
              <a:rPr lang="en-US" dirty="0" err="1" smtClean="0"/>
              <a:t>variectomized</a:t>
            </a:r>
            <a:r>
              <a:rPr lang="en-US" dirty="0" smtClean="0"/>
              <a:t> rats – Immobilization stress -- </a:t>
            </a:r>
            <a:r>
              <a:rPr lang="en-US" dirty="0"/>
              <a:t>ECG and contractile </a:t>
            </a:r>
            <a:r>
              <a:rPr lang="en-US" dirty="0" smtClean="0"/>
              <a:t>abnormalities -- </a:t>
            </a:r>
            <a:r>
              <a:rPr lang="en-US" dirty="0"/>
              <a:t>attenuated with </a:t>
            </a:r>
            <a:r>
              <a:rPr lang="en-US" dirty="0" err="1"/>
              <a:t>oestrogen</a:t>
            </a:r>
            <a:r>
              <a:rPr lang="en-US" dirty="0"/>
              <a:t> </a:t>
            </a:r>
            <a:r>
              <a:rPr lang="en-US" dirty="0" smtClean="0"/>
              <a:t>supplementation</a:t>
            </a:r>
          </a:p>
          <a:p>
            <a:endParaRPr lang="en-US" dirty="0"/>
          </a:p>
        </p:txBody>
      </p:sp>
    </p:spTree>
    <p:extLst>
      <p:ext uri="{BB962C8B-B14F-4D97-AF65-F5344CB8AC3E}">
        <p14:creationId xmlns:p14="http://schemas.microsoft.com/office/powerpoint/2010/main" val="83873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107" y="1066800"/>
            <a:ext cx="6859786" cy="5105400"/>
          </a:xfrm>
        </p:spPr>
        <p:txBody>
          <a:bodyPr>
            <a:normAutofit fontScale="92500" lnSpcReduction="10000"/>
          </a:bodyPr>
          <a:lstStyle/>
          <a:p>
            <a:r>
              <a:rPr lang="en-US" sz="2400" u="sng" dirty="0"/>
              <a:t>Genetic </a:t>
            </a:r>
            <a:r>
              <a:rPr lang="en-US" sz="2400" u="sng" dirty="0" smtClean="0"/>
              <a:t>factors</a:t>
            </a:r>
          </a:p>
          <a:p>
            <a:endParaRPr lang="en-US" sz="2400" u="sng" dirty="0" smtClean="0"/>
          </a:p>
          <a:p>
            <a:r>
              <a:rPr lang="en-US" dirty="0"/>
              <a:t>R</a:t>
            </a:r>
            <a:r>
              <a:rPr lang="en-US" dirty="0" smtClean="0"/>
              <a:t>eport of five cases of familial TTS, two in mother-daughter pairs</a:t>
            </a:r>
          </a:p>
          <a:p>
            <a:r>
              <a:rPr lang="en-US" dirty="0"/>
              <a:t>G</a:t>
            </a:r>
            <a:r>
              <a:rPr lang="en-US" dirty="0" smtClean="0"/>
              <a:t>enetic </a:t>
            </a:r>
            <a:r>
              <a:rPr lang="en-US" dirty="0"/>
              <a:t>predisposition (if present) may interact with </a:t>
            </a:r>
            <a:r>
              <a:rPr lang="en-US" dirty="0" smtClean="0"/>
              <a:t>environmental factors</a:t>
            </a:r>
            <a:r>
              <a:rPr lang="en-US" dirty="0"/>
              <a:t>, polygenic </a:t>
            </a:r>
            <a:r>
              <a:rPr lang="en-US" dirty="0" err="1"/>
              <a:t>aetiology</a:t>
            </a:r>
            <a:r>
              <a:rPr lang="en-US" dirty="0"/>
              <a:t> and/or recessive susceptibility </a:t>
            </a:r>
            <a:r>
              <a:rPr lang="en-US" dirty="0" smtClean="0"/>
              <a:t>alleles</a:t>
            </a:r>
          </a:p>
          <a:p>
            <a:r>
              <a:rPr lang="en-US" dirty="0" smtClean="0"/>
              <a:t>?Polymorphisms </a:t>
            </a:r>
            <a:r>
              <a:rPr lang="en-US" dirty="0"/>
              <a:t>in adrenergic </a:t>
            </a:r>
            <a:r>
              <a:rPr lang="en-US" dirty="0" smtClean="0"/>
              <a:t>genes</a:t>
            </a:r>
          </a:p>
          <a:p>
            <a:endParaRPr lang="en-US" dirty="0" smtClean="0"/>
          </a:p>
          <a:p>
            <a:pPr lvl="1"/>
            <a:r>
              <a:rPr lang="en-US" sz="1800" dirty="0" smtClean="0"/>
              <a:t>affect </a:t>
            </a:r>
            <a:r>
              <a:rPr lang="en-US" sz="1800" dirty="0"/>
              <a:t>receptor </a:t>
            </a:r>
            <a:r>
              <a:rPr lang="en-US" sz="1800" dirty="0" smtClean="0"/>
              <a:t>function  and </a:t>
            </a:r>
            <a:r>
              <a:rPr lang="en-US" sz="1800" dirty="0"/>
              <a:t>downstream </a:t>
            </a:r>
            <a:r>
              <a:rPr lang="en-US" sz="1800" dirty="0" smtClean="0"/>
              <a:t>signaling</a:t>
            </a:r>
          </a:p>
          <a:p>
            <a:pPr lvl="1"/>
            <a:endParaRPr lang="en-US" sz="1800" dirty="0" smtClean="0"/>
          </a:p>
          <a:p>
            <a:pPr lvl="1"/>
            <a:r>
              <a:rPr lang="en-US" sz="1800" dirty="0"/>
              <a:t>b1-adrenergic receptor </a:t>
            </a:r>
            <a:r>
              <a:rPr lang="en-US" sz="1800" dirty="0" smtClean="0"/>
              <a:t>(389 </a:t>
            </a:r>
            <a:r>
              <a:rPr lang="en-US" sz="1800" dirty="0" err="1" smtClean="0"/>
              <a:t>Gly</a:t>
            </a:r>
            <a:r>
              <a:rPr lang="en-US" sz="1800" dirty="0" smtClean="0"/>
              <a:t>) </a:t>
            </a:r>
            <a:r>
              <a:rPr lang="en-US" sz="1800" dirty="0"/>
              <a:t>and </a:t>
            </a:r>
            <a:r>
              <a:rPr lang="en-US" sz="1800" dirty="0" smtClean="0"/>
              <a:t>b2-adrenergic receptor (27 </a:t>
            </a:r>
            <a:r>
              <a:rPr lang="en-US" sz="1800" dirty="0" err="1" smtClean="0"/>
              <a:t>Glu</a:t>
            </a:r>
            <a:r>
              <a:rPr lang="en-US" sz="1800" dirty="0" smtClean="0"/>
              <a:t>) variants - greater </a:t>
            </a:r>
            <a:r>
              <a:rPr lang="en-US" sz="1800" dirty="0"/>
              <a:t>release of troponin </a:t>
            </a:r>
            <a:r>
              <a:rPr lang="en-US" sz="1800" dirty="0" smtClean="0"/>
              <a:t>I</a:t>
            </a:r>
          </a:p>
          <a:p>
            <a:pPr lvl="1"/>
            <a:endParaRPr lang="en-US" sz="1800" dirty="0" smtClean="0"/>
          </a:p>
          <a:p>
            <a:pPr lvl="1"/>
            <a:r>
              <a:rPr lang="en-US" sz="1800" dirty="0"/>
              <a:t>a2-adrenergic </a:t>
            </a:r>
            <a:r>
              <a:rPr lang="en-US" sz="1800" dirty="0" smtClean="0"/>
              <a:t>receptor </a:t>
            </a:r>
            <a:r>
              <a:rPr lang="en-US" sz="1800" dirty="0"/>
              <a:t>(del322–325</a:t>
            </a:r>
            <a:r>
              <a:rPr lang="en-US" sz="1800" dirty="0" smtClean="0"/>
              <a:t>) – reduced LVEF</a:t>
            </a:r>
          </a:p>
          <a:p>
            <a:pPr lvl="1"/>
            <a:endParaRPr lang="en-US" sz="1800" dirty="0"/>
          </a:p>
          <a:p>
            <a:r>
              <a:rPr lang="en-US" dirty="0"/>
              <a:t>H</a:t>
            </a:r>
            <a:r>
              <a:rPr lang="en-US" dirty="0" smtClean="0"/>
              <a:t>igher </a:t>
            </a:r>
            <a:r>
              <a:rPr lang="en-US" dirty="0"/>
              <a:t>frequency of rs17098707 polymorphism in </a:t>
            </a:r>
            <a:r>
              <a:rPr lang="en-US" dirty="0" smtClean="0"/>
              <a:t>the GRK5 </a:t>
            </a:r>
            <a:r>
              <a:rPr lang="en-US" dirty="0"/>
              <a:t>gene </a:t>
            </a:r>
            <a:r>
              <a:rPr lang="en-US" dirty="0" smtClean="0"/>
              <a:t>found </a:t>
            </a:r>
            <a:r>
              <a:rPr lang="en-US" dirty="0"/>
              <a:t>in TTS patients</a:t>
            </a:r>
            <a:endParaRPr lang="en-US" sz="4400" dirty="0"/>
          </a:p>
        </p:txBody>
      </p:sp>
    </p:spTree>
    <p:extLst>
      <p:ext uri="{BB962C8B-B14F-4D97-AF65-F5344CB8AC3E}">
        <p14:creationId xmlns:p14="http://schemas.microsoft.com/office/powerpoint/2010/main" val="20432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But, </a:t>
            </a:r>
            <a:r>
              <a:rPr lang="en-US" dirty="0"/>
              <a:t>similar genetic polymorphisms in the b1-adrenergic </a:t>
            </a:r>
            <a:r>
              <a:rPr lang="en-US" dirty="0" smtClean="0"/>
              <a:t>receptor and </a:t>
            </a:r>
            <a:r>
              <a:rPr lang="en-US" dirty="0"/>
              <a:t>the b2-adrenergic </a:t>
            </a:r>
            <a:r>
              <a:rPr lang="en-US" dirty="0" smtClean="0"/>
              <a:t>receptor </a:t>
            </a:r>
            <a:r>
              <a:rPr lang="en-US" dirty="0"/>
              <a:t>in TTS and </a:t>
            </a:r>
            <a:r>
              <a:rPr lang="en-US" dirty="0" smtClean="0"/>
              <a:t>controls</a:t>
            </a:r>
          </a:p>
          <a:p>
            <a:r>
              <a:rPr lang="en-US" dirty="0" smtClean="0"/>
              <a:t>Genetic studies – conflicting results</a:t>
            </a:r>
          </a:p>
          <a:p>
            <a:r>
              <a:rPr lang="en-US" dirty="0"/>
              <a:t>P</a:t>
            </a:r>
            <a:r>
              <a:rPr lang="en-US" dirty="0" smtClean="0"/>
              <a:t>ublished studies </a:t>
            </a:r>
            <a:r>
              <a:rPr lang="en-US" dirty="0"/>
              <a:t>conducted </a:t>
            </a:r>
            <a:r>
              <a:rPr lang="en-US" dirty="0" smtClean="0"/>
              <a:t>in small cohorts</a:t>
            </a:r>
          </a:p>
          <a:p>
            <a:r>
              <a:rPr lang="en-US" dirty="0" err="1"/>
              <a:t>Borchert</a:t>
            </a:r>
            <a:r>
              <a:rPr lang="en-US" dirty="0"/>
              <a:t> et </a:t>
            </a:r>
            <a:r>
              <a:rPr lang="en-US" dirty="0" smtClean="0"/>
              <a:t>al. :  </a:t>
            </a:r>
            <a:r>
              <a:rPr lang="en-US" dirty="0"/>
              <a:t>‘</a:t>
            </a:r>
            <a:r>
              <a:rPr lang="en-US" dirty="0" err="1"/>
              <a:t>takotsubo</a:t>
            </a:r>
            <a:r>
              <a:rPr lang="en-US" dirty="0"/>
              <a:t> in a dish’ </a:t>
            </a:r>
            <a:r>
              <a:rPr lang="en-US" dirty="0" smtClean="0"/>
              <a:t>model – overactive b-adrenergic </a:t>
            </a:r>
            <a:r>
              <a:rPr lang="en-US" dirty="0"/>
              <a:t>pathway and higher sensitivity of </a:t>
            </a:r>
            <a:r>
              <a:rPr lang="en-US" dirty="0" err="1" smtClean="0"/>
              <a:t>catecholamines</a:t>
            </a:r>
            <a:endParaRPr lang="en-US" dirty="0"/>
          </a:p>
        </p:txBody>
      </p:sp>
    </p:spTree>
    <p:extLst>
      <p:ext uri="{BB962C8B-B14F-4D97-AF65-F5344CB8AC3E}">
        <p14:creationId xmlns:p14="http://schemas.microsoft.com/office/powerpoint/2010/main" val="32556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p:txBody>
          <a:bodyPr/>
          <a:lstStyle/>
          <a:p>
            <a:r>
              <a:rPr lang="en-US" sz="2400" u="sng" dirty="0"/>
              <a:t>Psychiatric and neurologic </a:t>
            </a:r>
            <a:r>
              <a:rPr lang="en-US" sz="2400" u="sng" dirty="0" smtClean="0"/>
              <a:t>disorders</a:t>
            </a:r>
          </a:p>
          <a:p>
            <a:r>
              <a:rPr lang="en-US" dirty="0"/>
              <a:t>H</a:t>
            </a:r>
            <a:r>
              <a:rPr lang="en-US" dirty="0" smtClean="0"/>
              <a:t>igh prevalence reported</a:t>
            </a:r>
          </a:p>
          <a:p>
            <a:r>
              <a:rPr lang="en-US" dirty="0"/>
              <a:t>27</a:t>
            </a:r>
            <a:r>
              <a:rPr lang="en-US" dirty="0" smtClean="0"/>
              <a:t>% </a:t>
            </a:r>
            <a:r>
              <a:rPr lang="en-US" dirty="0"/>
              <a:t>history of neurologic </a:t>
            </a:r>
            <a:r>
              <a:rPr lang="en-US" dirty="0" smtClean="0"/>
              <a:t>disorders, </a:t>
            </a:r>
            <a:r>
              <a:rPr lang="pl-PL" dirty="0"/>
              <a:t>42</a:t>
            </a:r>
            <a:r>
              <a:rPr lang="pl-PL" dirty="0" smtClean="0"/>
              <a:t>% </a:t>
            </a:r>
            <a:r>
              <a:rPr lang="pl-PL" dirty="0"/>
              <a:t>psychiatric </a:t>
            </a:r>
            <a:r>
              <a:rPr lang="pl-PL" dirty="0" smtClean="0"/>
              <a:t>diagnosis</a:t>
            </a:r>
            <a:r>
              <a:rPr lang="en-US" dirty="0" smtClean="0"/>
              <a:t> – half depression</a:t>
            </a:r>
          </a:p>
          <a:p>
            <a:pPr marL="0" indent="0" algn="r">
              <a:buNone/>
            </a:pPr>
            <a:r>
              <a:rPr lang="en-US" sz="1200" dirty="0" smtClean="0"/>
              <a:t>Templin et al., Clinical </a:t>
            </a:r>
            <a:r>
              <a:rPr lang="en-US" sz="1200" dirty="0"/>
              <a:t>features and outcomes of </a:t>
            </a:r>
            <a:r>
              <a:rPr lang="en-US" sz="1200" dirty="0" err="1" smtClean="0"/>
              <a:t>takotsubo</a:t>
            </a:r>
            <a:r>
              <a:rPr lang="en-US" sz="1200" dirty="0"/>
              <a:t> </a:t>
            </a:r>
            <a:r>
              <a:rPr lang="en-US" sz="1200" dirty="0" smtClean="0"/>
              <a:t>(stress</a:t>
            </a:r>
            <a:r>
              <a:rPr lang="en-US" sz="1200" dirty="0"/>
              <a:t>) cardiomyopathy. N </a:t>
            </a:r>
            <a:r>
              <a:rPr lang="en-US" sz="1200" dirty="0" err="1"/>
              <a:t>Engl</a:t>
            </a:r>
            <a:r>
              <a:rPr lang="en-US" sz="1200" dirty="0"/>
              <a:t> J Med 2015;373:929–938</a:t>
            </a:r>
            <a:endParaRPr lang="en-US" sz="1200" dirty="0" smtClean="0"/>
          </a:p>
          <a:p>
            <a:r>
              <a:rPr lang="en-US" dirty="0"/>
              <a:t>D</a:t>
            </a:r>
            <a:r>
              <a:rPr lang="en-US" dirty="0" smtClean="0"/>
              <a:t>epression </a:t>
            </a:r>
            <a:r>
              <a:rPr lang="en-US" dirty="0"/>
              <a:t>and </a:t>
            </a:r>
            <a:r>
              <a:rPr lang="en-US" dirty="0" smtClean="0"/>
              <a:t>anxiety </a:t>
            </a:r>
            <a:r>
              <a:rPr lang="en-US" dirty="0"/>
              <a:t>78</a:t>
            </a:r>
            <a:r>
              <a:rPr lang="en-US" dirty="0" smtClean="0"/>
              <a:t>%, much </a:t>
            </a:r>
            <a:r>
              <a:rPr lang="en-US" dirty="0"/>
              <a:t>higher than in patients with </a:t>
            </a:r>
            <a:r>
              <a:rPr lang="en-US" dirty="0" smtClean="0"/>
              <a:t>ACS</a:t>
            </a:r>
          </a:p>
          <a:p>
            <a:pPr marL="0" indent="0" algn="r">
              <a:buNone/>
            </a:pPr>
            <a:r>
              <a:rPr lang="en-US" sz="1200" dirty="0"/>
              <a:t>Summers MR, Lennon RJ, Prasad A. Pre-morbid psychiatric and </a:t>
            </a:r>
            <a:r>
              <a:rPr lang="en-US" sz="1200" dirty="0" smtClean="0"/>
              <a:t>cardiovascular diseases </a:t>
            </a:r>
            <a:r>
              <a:rPr lang="en-US" sz="1200" dirty="0"/>
              <a:t>in apical ballooning syndrome (</a:t>
            </a:r>
            <a:r>
              <a:rPr lang="en-US" sz="1200" dirty="0" err="1"/>
              <a:t>tako-tsubo</a:t>
            </a:r>
            <a:r>
              <a:rPr lang="en-US" sz="1200" dirty="0"/>
              <a:t>/stress-induced cardiomyopathy</a:t>
            </a:r>
            <a:r>
              <a:rPr lang="en-US" sz="1200" dirty="0" smtClean="0"/>
              <a:t>): potential </a:t>
            </a:r>
            <a:r>
              <a:rPr lang="en-US" sz="1200" dirty="0"/>
              <a:t>pre-disposing factors? J Am </a:t>
            </a:r>
            <a:r>
              <a:rPr lang="en-US" sz="1200" dirty="0" err="1"/>
              <a:t>Coll</a:t>
            </a:r>
            <a:r>
              <a:rPr lang="en-US" sz="1200" dirty="0"/>
              <a:t> </a:t>
            </a:r>
            <a:r>
              <a:rPr lang="en-US" sz="1200" dirty="0" err="1"/>
              <a:t>Cardiol</a:t>
            </a:r>
            <a:r>
              <a:rPr lang="en-US" sz="1200" dirty="0"/>
              <a:t> </a:t>
            </a:r>
            <a:r>
              <a:rPr lang="en-US" sz="1200" dirty="0" smtClean="0"/>
              <a:t>2010;55:700–701</a:t>
            </a:r>
          </a:p>
          <a:p>
            <a:r>
              <a:rPr lang="en-US" dirty="0" smtClean="0"/>
              <a:t>High </a:t>
            </a:r>
            <a:r>
              <a:rPr lang="en-US" dirty="0"/>
              <a:t>prevalence of </a:t>
            </a:r>
            <a:r>
              <a:rPr lang="en-US" dirty="0" smtClean="0"/>
              <a:t>type-D-personality - </a:t>
            </a:r>
            <a:r>
              <a:rPr lang="en-US" dirty="0"/>
              <a:t>negative emotions and social inhibition</a:t>
            </a:r>
          </a:p>
        </p:txBody>
      </p:sp>
    </p:spTree>
    <p:extLst>
      <p:ext uri="{BB962C8B-B14F-4D97-AF65-F5344CB8AC3E}">
        <p14:creationId xmlns:p14="http://schemas.microsoft.com/office/powerpoint/2010/main" val="349376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miRNAs</a:t>
            </a:r>
            <a:r>
              <a:rPr lang="en-US" dirty="0"/>
              <a:t> </a:t>
            </a:r>
            <a:r>
              <a:rPr lang="en-US" dirty="0" smtClean="0"/>
              <a:t>- miR-16 </a:t>
            </a:r>
            <a:r>
              <a:rPr lang="en-US" dirty="0"/>
              <a:t>and </a:t>
            </a:r>
            <a:r>
              <a:rPr lang="en-US" dirty="0" smtClean="0"/>
              <a:t>miR-26a – associated with </a:t>
            </a:r>
            <a:r>
              <a:rPr lang="en-US" dirty="0"/>
              <a:t>neuropsychiatric </a:t>
            </a:r>
            <a:r>
              <a:rPr lang="en-US" dirty="0" smtClean="0"/>
              <a:t>conditions</a:t>
            </a:r>
            <a:r>
              <a:rPr lang="en-US" dirty="0"/>
              <a:t> </a:t>
            </a:r>
            <a:r>
              <a:rPr lang="en-US" dirty="0" smtClean="0"/>
              <a:t>:  </a:t>
            </a:r>
            <a:r>
              <a:rPr lang="en-US" dirty="0"/>
              <a:t>significantly </a:t>
            </a:r>
            <a:r>
              <a:rPr lang="en-US" dirty="0" err="1" smtClean="0"/>
              <a:t>upregulated</a:t>
            </a:r>
            <a:r>
              <a:rPr lang="en-US" dirty="0"/>
              <a:t> </a:t>
            </a:r>
            <a:r>
              <a:rPr lang="en-US" dirty="0" smtClean="0"/>
              <a:t>in TTS</a:t>
            </a:r>
          </a:p>
          <a:p>
            <a:endParaRPr lang="en-US" dirty="0" smtClean="0"/>
          </a:p>
          <a:p>
            <a:r>
              <a:rPr lang="en-US" dirty="0"/>
              <a:t>D</a:t>
            </a:r>
            <a:r>
              <a:rPr lang="en-US" dirty="0" smtClean="0"/>
              <a:t>epressed patients </a:t>
            </a:r>
            <a:r>
              <a:rPr lang="en-US" dirty="0"/>
              <a:t>exaggerated norepinephrine </a:t>
            </a:r>
            <a:r>
              <a:rPr lang="en-US" dirty="0" smtClean="0"/>
              <a:t>response to </a:t>
            </a:r>
            <a:r>
              <a:rPr lang="en-US" dirty="0"/>
              <a:t>emotional </a:t>
            </a:r>
            <a:r>
              <a:rPr lang="en-US" dirty="0" smtClean="0"/>
              <a:t>stress - </a:t>
            </a:r>
            <a:r>
              <a:rPr lang="en-US" dirty="0"/>
              <a:t>increased spillover and decreased </a:t>
            </a:r>
            <a:r>
              <a:rPr lang="en-US" dirty="0" smtClean="0"/>
              <a:t>reuptake</a:t>
            </a:r>
          </a:p>
          <a:p>
            <a:endParaRPr lang="en-US" dirty="0"/>
          </a:p>
          <a:p>
            <a:r>
              <a:rPr lang="en-US" dirty="0"/>
              <a:t>S</a:t>
            </a:r>
            <a:r>
              <a:rPr lang="en-US" dirty="0" smtClean="0"/>
              <a:t>ubstantial </a:t>
            </a:r>
            <a:r>
              <a:rPr lang="en-US" dirty="0"/>
              <a:t>structural differences between TTS </a:t>
            </a:r>
            <a:r>
              <a:rPr lang="en-US" dirty="0" smtClean="0"/>
              <a:t>and healthy controls in  </a:t>
            </a:r>
            <a:r>
              <a:rPr lang="en-US" dirty="0"/>
              <a:t>the limbic </a:t>
            </a:r>
            <a:r>
              <a:rPr lang="en-US" dirty="0" smtClean="0"/>
              <a:t>network</a:t>
            </a:r>
          </a:p>
          <a:p>
            <a:endParaRPr lang="en-US" dirty="0" smtClean="0"/>
          </a:p>
        </p:txBody>
      </p:sp>
    </p:spTree>
    <p:extLst>
      <p:ext uri="{BB962C8B-B14F-4D97-AF65-F5344CB8AC3E}">
        <p14:creationId xmlns:p14="http://schemas.microsoft.com/office/powerpoint/2010/main" val="383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L</a:t>
            </a:r>
            <a:r>
              <a:rPr lang="en-US" dirty="0" smtClean="0"/>
              <a:t>ink </a:t>
            </a:r>
            <a:r>
              <a:rPr lang="en-US" dirty="0"/>
              <a:t>between the brain and </a:t>
            </a:r>
            <a:r>
              <a:rPr lang="en-US" dirty="0" smtClean="0"/>
              <a:t>heart noticed </a:t>
            </a:r>
            <a:r>
              <a:rPr lang="en-US" dirty="0"/>
              <a:t>since long time</a:t>
            </a:r>
          </a:p>
          <a:p>
            <a:pPr marL="0" indent="0">
              <a:buNone/>
            </a:pPr>
            <a:endParaRPr lang="en-US" dirty="0" smtClean="0"/>
          </a:p>
          <a:p>
            <a:r>
              <a:rPr lang="en-US" dirty="0" smtClean="0"/>
              <a:t>Acute </a:t>
            </a:r>
            <a:r>
              <a:rPr lang="en-US" dirty="0"/>
              <a:t>stroke of the basal ganglia or the brain stem, electroconvulsive therapy and </a:t>
            </a:r>
            <a:r>
              <a:rPr lang="en-US" dirty="0" smtClean="0"/>
              <a:t>seizures </a:t>
            </a:r>
            <a:r>
              <a:rPr lang="en-US" dirty="0" smtClean="0">
                <a:sym typeface="Wingdings" panose="05000000000000000000" pitchFamily="2" charset="2"/>
              </a:rPr>
              <a:t> </a:t>
            </a:r>
            <a:r>
              <a:rPr lang="en-US" dirty="0" smtClean="0"/>
              <a:t>transient cardiac dysfunction </a:t>
            </a:r>
            <a:r>
              <a:rPr lang="en-US" dirty="0"/>
              <a:t>and injury, dynamic ECG </a:t>
            </a:r>
            <a:r>
              <a:rPr lang="en-US" dirty="0" smtClean="0"/>
              <a:t>changes, </a:t>
            </a:r>
            <a:r>
              <a:rPr lang="en-US" dirty="0"/>
              <a:t>increased risk of arrhythmias </a:t>
            </a:r>
            <a:r>
              <a:rPr lang="en-US" dirty="0" smtClean="0">
                <a:sym typeface="Wingdings" panose="05000000000000000000" pitchFamily="2" charset="2"/>
              </a:rPr>
              <a:t> </a:t>
            </a:r>
          </a:p>
          <a:p>
            <a:pPr marL="0" indent="0">
              <a:buNone/>
            </a:pPr>
            <a:r>
              <a:rPr lang="en-US" dirty="0">
                <a:sym typeface="Wingdings" panose="05000000000000000000" pitchFamily="2" charset="2"/>
              </a:rPr>
              <a:t>	</a:t>
            </a:r>
            <a:r>
              <a:rPr lang="en-US" dirty="0" smtClean="0"/>
              <a:t>neurogenic stunning myocardium</a:t>
            </a:r>
          </a:p>
          <a:p>
            <a:endParaRPr lang="en-US" dirty="0" smtClean="0"/>
          </a:p>
          <a:p>
            <a:r>
              <a:rPr lang="en-US" dirty="0"/>
              <a:t>A</a:t>
            </a:r>
            <a:r>
              <a:rPr lang="en-US" dirty="0" smtClean="0"/>
              <a:t>cute </a:t>
            </a:r>
            <a:r>
              <a:rPr lang="en-US" dirty="0"/>
              <a:t>phases of stress </a:t>
            </a:r>
            <a:r>
              <a:rPr lang="en-US" dirty="0" smtClean="0"/>
              <a:t>cardiomyopathy </a:t>
            </a:r>
            <a:r>
              <a:rPr lang="en-US" dirty="0" smtClean="0">
                <a:sym typeface="Wingdings" panose="05000000000000000000" pitchFamily="2" charset="2"/>
              </a:rPr>
              <a:t></a:t>
            </a:r>
            <a:r>
              <a:rPr lang="en-US" dirty="0" smtClean="0"/>
              <a:t> </a:t>
            </a:r>
            <a:r>
              <a:rPr lang="en-US" dirty="0"/>
              <a:t>increase in cerebral blood flow in the </a:t>
            </a:r>
            <a:r>
              <a:rPr lang="en-US" dirty="0" smtClean="0"/>
              <a:t>hippocampus, brainstem, </a:t>
            </a:r>
            <a:r>
              <a:rPr lang="en-US" dirty="0"/>
              <a:t>basal </a:t>
            </a:r>
            <a:r>
              <a:rPr lang="en-US" dirty="0" smtClean="0"/>
              <a:t>ganglia -- </a:t>
            </a:r>
            <a:r>
              <a:rPr lang="en-US" dirty="0"/>
              <a:t>with a return </a:t>
            </a:r>
            <a:r>
              <a:rPr lang="en-US" dirty="0" smtClean="0"/>
              <a:t>to normal </a:t>
            </a:r>
            <a:r>
              <a:rPr lang="en-US" dirty="0"/>
              <a:t>when the syndrome resolved</a:t>
            </a:r>
            <a:endParaRPr lang="en-US" dirty="0" smtClean="0"/>
          </a:p>
          <a:p>
            <a:endParaRPr lang="en-US" dirty="0"/>
          </a:p>
        </p:txBody>
      </p:sp>
    </p:spTree>
    <p:extLst>
      <p:ext uri="{BB962C8B-B14F-4D97-AF65-F5344CB8AC3E}">
        <p14:creationId xmlns:p14="http://schemas.microsoft.com/office/powerpoint/2010/main" val="345944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Stress </a:t>
            </a:r>
            <a:r>
              <a:rPr lang="en-US" dirty="0" smtClean="0">
                <a:sym typeface="Wingdings" panose="05000000000000000000" pitchFamily="2" charset="2"/>
              </a:rPr>
              <a:t> </a:t>
            </a:r>
            <a:r>
              <a:rPr lang="en-US" dirty="0"/>
              <a:t>activation of brainstem </a:t>
            </a:r>
            <a:r>
              <a:rPr lang="en-US" dirty="0" smtClean="0"/>
              <a:t>noradrenergic neurons </a:t>
            </a:r>
            <a:r>
              <a:rPr lang="en-US" dirty="0"/>
              <a:t>and stress-related </a:t>
            </a:r>
            <a:r>
              <a:rPr lang="en-US" dirty="0" smtClean="0"/>
              <a:t>neuropeptides (NPY </a:t>
            </a:r>
            <a:r>
              <a:rPr lang="en-US" dirty="0"/>
              <a:t>produced by the </a:t>
            </a:r>
            <a:r>
              <a:rPr lang="en-US" dirty="0" err="1"/>
              <a:t>arcuate</a:t>
            </a:r>
            <a:r>
              <a:rPr lang="en-US" dirty="0"/>
              <a:t> </a:t>
            </a:r>
            <a:r>
              <a:rPr lang="en-US" dirty="0" smtClean="0"/>
              <a:t>nucleus in </a:t>
            </a:r>
            <a:r>
              <a:rPr lang="en-US" dirty="0"/>
              <a:t>the </a:t>
            </a:r>
            <a:r>
              <a:rPr lang="en-US" dirty="0" smtClean="0"/>
              <a:t>hypothalamus) </a:t>
            </a:r>
            <a:r>
              <a:rPr lang="en-US" dirty="0" smtClean="0">
                <a:sym typeface="Wingdings" panose="05000000000000000000" pitchFamily="2" charset="2"/>
              </a:rPr>
              <a:t> </a:t>
            </a:r>
            <a:r>
              <a:rPr lang="en-US" dirty="0" smtClean="0"/>
              <a:t>complex neocortical </a:t>
            </a:r>
            <a:r>
              <a:rPr lang="en-US" dirty="0"/>
              <a:t>and limbic </a:t>
            </a:r>
            <a:r>
              <a:rPr lang="en-US" dirty="0" smtClean="0"/>
              <a:t>integration</a:t>
            </a:r>
          </a:p>
          <a:p>
            <a:endParaRPr lang="en-US" dirty="0" smtClean="0"/>
          </a:p>
          <a:p>
            <a:r>
              <a:rPr lang="en-US" dirty="0" smtClean="0"/>
              <a:t>Stress </a:t>
            </a:r>
            <a:r>
              <a:rPr lang="en-US" dirty="0" smtClean="0">
                <a:sym typeface="Wingdings" panose="05000000000000000000" pitchFamily="2" charset="2"/>
              </a:rPr>
              <a:t> </a:t>
            </a:r>
          </a:p>
          <a:p>
            <a:pPr lvl="1"/>
            <a:r>
              <a:rPr lang="en-US" dirty="0" smtClean="0"/>
              <a:t>Norepinephrine </a:t>
            </a:r>
            <a:r>
              <a:rPr lang="en-US" dirty="0"/>
              <a:t>and </a:t>
            </a:r>
            <a:r>
              <a:rPr lang="en-US" dirty="0" smtClean="0"/>
              <a:t>NPY (stored </a:t>
            </a:r>
            <a:r>
              <a:rPr lang="en-US" dirty="0"/>
              <a:t>in the </a:t>
            </a:r>
            <a:r>
              <a:rPr lang="en-US" dirty="0" smtClean="0"/>
              <a:t>presynaptic terminations </a:t>
            </a:r>
            <a:r>
              <a:rPr lang="en-US" dirty="0"/>
              <a:t>of the post-ganglionic </a:t>
            </a:r>
            <a:r>
              <a:rPr lang="en-US" dirty="0" smtClean="0"/>
              <a:t>sympathetic system) --- spillover at myocardial level </a:t>
            </a:r>
            <a:r>
              <a:rPr lang="en-US" dirty="0" smtClean="0">
                <a:sym typeface="Wingdings" panose="05000000000000000000" pitchFamily="2" charset="2"/>
              </a:rPr>
              <a:t> </a:t>
            </a:r>
          </a:p>
          <a:p>
            <a:pPr lvl="1"/>
            <a:r>
              <a:rPr lang="en-US" dirty="0" smtClean="0"/>
              <a:t>direct toxic </a:t>
            </a:r>
            <a:r>
              <a:rPr lang="en-US" dirty="0"/>
              <a:t>effect and/or </a:t>
            </a:r>
            <a:r>
              <a:rPr lang="en-US" dirty="0" err="1"/>
              <a:t>epicardial</a:t>
            </a:r>
            <a:r>
              <a:rPr lang="en-US" dirty="0"/>
              <a:t> and </a:t>
            </a:r>
            <a:r>
              <a:rPr lang="en-US" dirty="0" err="1" smtClean="0"/>
              <a:t>microvascular</a:t>
            </a:r>
            <a:r>
              <a:rPr lang="en-US" dirty="0"/>
              <a:t> </a:t>
            </a:r>
            <a:r>
              <a:rPr lang="en-US" dirty="0" smtClean="0"/>
              <a:t>dysfunction </a:t>
            </a:r>
          </a:p>
          <a:p>
            <a:pPr marL="306310" lvl="1" indent="0">
              <a:buNone/>
            </a:pPr>
            <a:r>
              <a:rPr lang="en-US" dirty="0"/>
              <a:t>	</a:t>
            </a:r>
            <a:r>
              <a:rPr lang="en-US" dirty="0" smtClean="0"/>
              <a:t>OR</a:t>
            </a:r>
          </a:p>
          <a:p>
            <a:pPr lvl="1"/>
            <a:r>
              <a:rPr lang="en-US" dirty="0" smtClean="0"/>
              <a:t>impaired </a:t>
            </a:r>
            <a:r>
              <a:rPr lang="en-US" dirty="0" err="1"/>
              <a:t>microvascular</a:t>
            </a:r>
            <a:r>
              <a:rPr lang="en-US" dirty="0"/>
              <a:t> perfusion leading </a:t>
            </a:r>
            <a:r>
              <a:rPr lang="en-US" dirty="0" smtClean="0"/>
              <a:t>to a </a:t>
            </a:r>
            <a:r>
              <a:rPr lang="en-US" dirty="0"/>
              <a:t>demand-supply mismatch and an </a:t>
            </a:r>
            <a:r>
              <a:rPr lang="en-US" dirty="0" smtClean="0"/>
              <a:t>ischemic stunning</a:t>
            </a:r>
          </a:p>
          <a:p>
            <a:endParaRPr lang="en-US" dirty="0"/>
          </a:p>
          <a:p>
            <a:r>
              <a:rPr lang="en-US" dirty="0"/>
              <a:t>exact pathophysiology remains elusive</a:t>
            </a:r>
          </a:p>
          <a:p>
            <a:endParaRPr lang="en-US" dirty="0"/>
          </a:p>
        </p:txBody>
      </p:sp>
    </p:spTree>
    <p:extLst>
      <p:ext uri="{BB962C8B-B14F-4D97-AF65-F5344CB8AC3E}">
        <p14:creationId xmlns:p14="http://schemas.microsoft.com/office/powerpoint/2010/main" val="145501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Triggers</a:t>
            </a:r>
          </a:p>
        </p:txBody>
      </p:sp>
      <p:sp>
        <p:nvSpPr>
          <p:cNvPr id="3" name="Content Placeholder 2"/>
          <p:cNvSpPr>
            <a:spLocks noGrp="1"/>
          </p:cNvSpPr>
          <p:nvPr>
            <p:ph idx="1"/>
          </p:nvPr>
        </p:nvSpPr>
        <p:spPr/>
        <p:txBody>
          <a:bodyPr/>
          <a:lstStyle/>
          <a:p>
            <a:r>
              <a:rPr lang="en-US" dirty="0" smtClean="0"/>
              <a:t>Most reported – Emotional – bereavement</a:t>
            </a:r>
          </a:p>
          <a:p>
            <a:endParaRPr lang="en-US" dirty="0" smtClean="0"/>
          </a:p>
          <a:p>
            <a:r>
              <a:rPr lang="en-US" dirty="0" smtClean="0"/>
              <a:t>Men – Physical stressor - </a:t>
            </a:r>
            <a:r>
              <a:rPr lang="en-US" dirty="0"/>
              <a:t>in-hospital </a:t>
            </a:r>
            <a:r>
              <a:rPr lang="en-US" dirty="0" smtClean="0"/>
              <a:t>TTS common - </a:t>
            </a:r>
            <a:r>
              <a:rPr lang="en-US" dirty="0"/>
              <a:t>higher prevalence of in-hospital </a:t>
            </a:r>
            <a:r>
              <a:rPr lang="en-US" dirty="0" smtClean="0"/>
              <a:t>death ……(</a:t>
            </a:r>
            <a:r>
              <a:rPr lang="en-US" dirty="0"/>
              <a:t>preceded mainly by chronic comorbidities or acute medical illnesses</a:t>
            </a:r>
            <a:r>
              <a:rPr lang="en-US" dirty="0" smtClean="0"/>
              <a:t>)</a:t>
            </a:r>
          </a:p>
          <a:p>
            <a:endParaRPr lang="en-US" dirty="0" smtClean="0"/>
          </a:p>
          <a:p>
            <a:r>
              <a:rPr lang="en-US" dirty="0" smtClean="0"/>
              <a:t>Women – Emotional stressor</a:t>
            </a:r>
          </a:p>
          <a:p>
            <a:endParaRPr lang="en-US" dirty="0" smtClean="0"/>
          </a:p>
          <a:p>
            <a:r>
              <a:rPr lang="en-US" dirty="0"/>
              <a:t>O</a:t>
            </a:r>
            <a:r>
              <a:rPr lang="en-US" dirty="0" smtClean="0"/>
              <a:t>ne-third </a:t>
            </a:r>
            <a:r>
              <a:rPr lang="en-US" dirty="0"/>
              <a:t>of </a:t>
            </a:r>
            <a:r>
              <a:rPr lang="en-US" dirty="0" smtClean="0"/>
              <a:t>patients </a:t>
            </a:r>
            <a:r>
              <a:rPr lang="en-US" dirty="0"/>
              <a:t>without evidence of an </a:t>
            </a:r>
            <a:r>
              <a:rPr lang="en-US" dirty="0" smtClean="0"/>
              <a:t>identifiable </a:t>
            </a:r>
            <a:r>
              <a:rPr lang="en-US" dirty="0"/>
              <a:t>stressful event</a:t>
            </a:r>
            <a:endParaRPr lang="en-US" dirty="0" smtClean="0"/>
          </a:p>
          <a:p>
            <a:endParaRPr lang="en-US" dirty="0"/>
          </a:p>
        </p:txBody>
      </p:sp>
    </p:spTree>
    <p:extLst>
      <p:ext uri="{BB962C8B-B14F-4D97-AF65-F5344CB8AC3E}">
        <p14:creationId xmlns:p14="http://schemas.microsoft.com/office/powerpoint/2010/main" val="13800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3"/>
          <a:stretch>
            <a:fillRect/>
          </a:stretch>
        </p:blipFill>
        <p:spPr>
          <a:xfrm>
            <a:off x="1123128" y="171435"/>
            <a:ext cx="6876477" cy="1924702"/>
          </a:xfrm>
          <a:prstGeom prst="rect">
            <a:avLst/>
          </a:prstGeom>
        </p:spPr>
      </p:pic>
      <p:sp>
        <p:nvSpPr>
          <p:cNvPr id="8" name="Content Placeholder 7"/>
          <p:cNvSpPr>
            <a:spLocks noGrp="1"/>
          </p:cNvSpPr>
          <p:nvPr>
            <p:ph sz="half" idx="2"/>
          </p:nvPr>
        </p:nvSpPr>
        <p:spPr>
          <a:xfrm>
            <a:off x="1120841" y="3124200"/>
            <a:ext cx="6878766" cy="3047999"/>
          </a:xfrm>
        </p:spPr>
        <p:txBody>
          <a:bodyPr>
            <a:normAutofit/>
          </a:bodyPr>
          <a:lstStyle/>
          <a:p>
            <a:r>
              <a:rPr lang="en-US" dirty="0"/>
              <a:t>S</a:t>
            </a:r>
            <a:r>
              <a:rPr lang="en-US" dirty="0" smtClean="0"/>
              <a:t>urvey </a:t>
            </a:r>
            <a:r>
              <a:rPr lang="en-US" dirty="0"/>
              <a:t>of the death </a:t>
            </a:r>
            <a:r>
              <a:rPr lang="en-US" dirty="0" smtClean="0"/>
              <a:t>rate among </a:t>
            </a:r>
            <a:r>
              <a:rPr lang="en-US" dirty="0"/>
              <a:t>903 relatives of patients dying in a semirural area of </a:t>
            </a:r>
            <a:r>
              <a:rPr lang="en-US" dirty="0" smtClean="0"/>
              <a:t>Wales</a:t>
            </a:r>
          </a:p>
          <a:p>
            <a:r>
              <a:rPr lang="en-US" dirty="0"/>
              <a:t>4.8% of bereaved close relatives died within a year </a:t>
            </a:r>
            <a:r>
              <a:rPr lang="en-US" dirty="0" smtClean="0"/>
              <a:t>of bereavement </a:t>
            </a:r>
            <a:r>
              <a:rPr lang="en-US" dirty="0"/>
              <a:t>compared with 0.68% of a non-bereaved control </a:t>
            </a:r>
            <a:r>
              <a:rPr lang="en-US" dirty="0" smtClean="0"/>
              <a:t>group</a:t>
            </a:r>
          </a:p>
          <a:p>
            <a:r>
              <a:rPr lang="en-US" dirty="0" smtClean="0"/>
              <a:t>Among widows </a:t>
            </a:r>
            <a:r>
              <a:rPr lang="en-US" dirty="0"/>
              <a:t>and widowers, </a:t>
            </a:r>
            <a:r>
              <a:rPr lang="en-US" dirty="0" smtClean="0"/>
              <a:t>mortality </a:t>
            </a:r>
            <a:r>
              <a:rPr lang="en-US" dirty="0"/>
              <a:t>rate being 10 times greater </a:t>
            </a:r>
            <a:r>
              <a:rPr lang="en-US" dirty="0" smtClean="0"/>
              <a:t>than </a:t>
            </a:r>
            <a:r>
              <a:rPr lang="en-US" dirty="0"/>
              <a:t>matched </a:t>
            </a:r>
            <a:r>
              <a:rPr lang="en-US" dirty="0" smtClean="0"/>
              <a:t>controls</a:t>
            </a:r>
          </a:p>
          <a:p>
            <a:r>
              <a:rPr lang="en-US" dirty="0"/>
              <a:t>After the first year of bereavement mortality rates fell off </a:t>
            </a:r>
            <a:r>
              <a:rPr lang="en-US" dirty="0" smtClean="0"/>
              <a:t>sharply</a:t>
            </a:r>
          </a:p>
          <a:p>
            <a:r>
              <a:rPr lang="en-US" dirty="0" err="1"/>
              <a:t>Parkes</a:t>
            </a:r>
            <a:r>
              <a:rPr lang="en-US" dirty="0"/>
              <a:t> </a:t>
            </a:r>
            <a:r>
              <a:rPr lang="en-US" dirty="0" smtClean="0"/>
              <a:t>et al. </a:t>
            </a:r>
            <a:r>
              <a:rPr lang="en-US" dirty="0"/>
              <a:t>followed 4486 </a:t>
            </a:r>
            <a:r>
              <a:rPr lang="en-US" dirty="0" smtClean="0"/>
              <a:t>widowers (1969) – similar results</a:t>
            </a:r>
            <a:endParaRPr lang="en-US" dirty="0"/>
          </a:p>
        </p:txBody>
      </p:sp>
      <p:pic>
        <p:nvPicPr>
          <p:cNvPr id="5" name="Picture 4"/>
          <p:cNvPicPr>
            <a:picLocks noChangeAspect="1"/>
          </p:cNvPicPr>
          <p:nvPr/>
        </p:nvPicPr>
        <p:blipFill>
          <a:blip r:embed="rId4"/>
          <a:stretch>
            <a:fillRect/>
          </a:stretch>
        </p:blipFill>
        <p:spPr>
          <a:xfrm>
            <a:off x="1126867" y="2060131"/>
            <a:ext cx="5116826" cy="833870"/>
          </a:xfrm>
          <a:prstGeom prst="rect">
            <a:avLst/>
          </a:prstGeom>
        </p:spPr>
      </p:pic>
    </p:spTree>
    <p:extLst>
      <p:ext uri="{BB962C8B-B14F-4D97-AF65-F5344CB8AC3E}">
        <p14:creationId xmlns:p14="http://schemas.microsoft.com/office/powerpoint/2010/main" val="260505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stretch>
            <a:fillRect/>
          </a:stretch>
        </p:blipFill>
        <p:spPr>
          <a:xfrm>
            <a:off x="457200" y="1143706"/>
            <a:ext cx="4027038" cy="5714294"/>
          </a:xfrm>
          <a:prstGeom prst="rect">
            <a:avLst/>
          </a:prstGeom>
        </p:spPr>
      </p:pic>
      <p:pic>
        <p:nvPicPr>
          <p:cNvPr id="8" name="Content Placeholder 7"/>
          <p:cNvPicPr>
            <a:picLocks noGrp="1" noChangeAspect="1"/>
          </p:cNvPicPr>
          <p:nvPr>
            <p:ph sz="half" idx="2"/>
          </p:nvPr>
        </p:nvPicPr>
        <p:blipFill>
          <a:blip r:embed="rId3"/>
          <a:stretch>
            <a:fillRect/>
          </a:stretch>
        </p:blipFill>
        <p:spPr>
          <a:xfrm>
            <a:off x="4800600" y="1164441"/>
            <a:ext cx="3201293" cy="5717944"/>
          </a:xfrm>
          <a:prstGeom prst="rect">
            <a:avLst/>
          </a:prstGeom>
        </p:spPr>
      </p:pic>
    </p:spTree>
    <p:extLst>
      <p:ext uri="{BB962C8B-B14F-4D97-AF65-F5344CB8AC3E}">
        <p14:creationId xmlns:p14="http://schemas.microsoft.com/office/powerpoint/2010/main" val="118790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1169539" y="1066800"/>
            <a:ext cx="3069813" cy="5428513"/>
          </a:xfrm>
          <a:prstGeom prst="rect">
            <a:avLst/>
          </a:prstGeom>
        </p:spPr>
      </p:pic>
      <p:pic>
        <p:nvPicPr>
          <p:cNvPr id="6" name="Content Placeholder 5"/>
          <p:cNvPicPr>
            <a:picLocks noGrp="1" noChangeAspect="1"/>
          </p:cNvPicPr>
          <p:nvPr>
            <p:ph sz="half" idx="2"/>
          </p:nvPr>
        </p:nvPicPr>
        <p:blipFill>
          <a:blip r:embed="rId3"/>
          <a:stretch>
            <a:fillRect/>
          </a:stretch>
        </p:blipFill>
        <p:spPr>
          <a:xfrm>
            <a:off x="4343400" y="786385"/>
            <a:ext cx="2509149" cy="6010515"/>
          </a:xfrm>
          <a:prstGeom prst="rect">
            <a:avLst/>
          </a:prstGeom>
        </p:spPr>
      </p:pic>
    </p:spTree>
    <p:extLst>
      <p:ext uri="{BB962C8B-B14F-4D97-AF65-F5344CB8AC3E}">
        <p14:creationId xmlns:p14="http://schemas.microsoft.com/office/powerpoint/2010/main" val="274013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4577" y="457200"/>
            <a:ext cx="6894845" cy="6019800"/>
          </a:xfrm>
          <a:prstGeom prst="rect">
            <a:avLst/>
          </a:prstGeom>
        </p:spPr>
      </p:pic>
    </p:spTree>
    <p:extLst>
      <p:ext uri="{BB962C8B-B14F-4D97-AF65-F5344CB8AC3E}">
        <p14:creationId xmlns:p14="http://schemas.microsoft.com/office/powerpoint/2010/main" val="35081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err="1"/>
              <a:t>takotsubo</a:t>
            </a:r>
            <a:r>
              <a:rPr lang="en-US" dirty="0"/>
              <a:t> syndrome</a:t>
            </a:r>
          </a:p>
        </p:txBody>
      </p:sp>
      <p:sp>
        <p:nvSpPr>
          <p:cNvPr id="5" name="Content Placeholder 4"/>
          <p:cNvSpPr>
            <a:spLocks noGrp="1"/>
          </p:cNvSpPr>
          <p:nvPr>
            <p:ph idx="1"/>
          </p:nvPr>
        </p:nvSpPr>
        <p:spPr/>
        <p:txBody>
          <a:bodyPr/>
          <a:lstStyle/>
          <a:p>
            <a:r>
              <a:rPr lang="en-US" dirty="0"/>
              <a:t>CLINICAL </a:t>
            </a:r>
            <a:r>
              <a:rPr lang="en-US" dirty="0" smtClean="0"/>
              <a:t>SUBTYPES</a:t>
            </a:r>
          </a:p>
          <a:p>
            <a:r>
              <a:rPr lang="en-US" dirty="0" smtClean="0"/>
              <a:t>Primary: </a:t>
            </a:r>
            <a:r>
              <a:rPr lang="en-US" dirty="0"/>
              <a:t>primary reason of </a:t>
            </a:r>
            <a:r>
              <a:rPr lang="en-US" dirty="0" smtClean="0"/>
              <a:t>care-seeking</a:t>
            </a:r>
          </a:p>
          <a:p>
            <a:r>
              <a:rPr lang="en-US" dirty="0" smtClean="0"/>
              <a:t>Secondary : patient </a:t>
            </a:r>
            <a:r>
              <a:rPr lang="en-US" dirty="0"/>
              <a:t>already in </a:t>
            </a:r>
            <a:r>
              <a:rPr lang="en-US" dirty="0" smtClean="0"/>
              <a:t>health </a:t>
            </a:r>
            <a:r>
              <a:rPr lang="en-US" dirty="0"/>
              <a:t>care setting during evaluation or treatment </a:t>
            </a:r>
            <a:r>
              <a:rPr lang="en-US" dirty="0" smtClean="0"/>
              <a:t>of another </a:t>
            </a:r>
            <a:r>
              <a:rPr lang="en-US" dirty="0"/>
              <a:t>critical </a:t>
            </a:r>
            <a:r>
              <a:rPr lang="en-US" dirty="0" smtClean="0"/>
              <a:t>illness</a:t>
            </a:r>
          </a:p>
          <a:p>
            <a:r>
              <a:rPr lang="en-US" dirty="0"/>
              <a:t>D</a:t>
            </a:r>
            <a:r>
              <a:rPr lang="en-US" dirty="0" smtClean="0"/>
              <a:t>ifferent </a:t>
            </a:r>
            <a:r>
              <a:rPr lang="en-US" dirty="0"/>
              <a:t>characteristics and clinical outcomes</a:t>
            </a:r>
          </a:p>
        </p:txBody>
      </p:sp>
    </p:spTree>
    <p:extLst>
      <p:ext uri="{BB962C8B-B14F-4D97-AF65-F5344CB8AC3E}">
        <p14:creationId xmlns:p14="http://schemas.microsoft.com/office/powerpoint/2010/main" val="202381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SUBTYPES</a:t>
            </a:r>
            <a:endParaRPr lang="en-US" dirty="0"/>
          </a:p>
        </p:txBody>
      </p:sp>
      <p:pic>
        <p:nvPicPr>
          <p:cNvPr id="4" name="Content Placeholder 3"/>
          <p:cNvPicPr>
            <a:picLocks noGrp="1" noChangeAspect="1"/>
          </p:cNvPicPr>
          <p:nvPr>
            <p:ph idx="1"/>
          </p:nvPr>
        </p:nvPicPr>
        <p:blipFill>
          <a:blip r:embed="rId2"/>
          <a:stretch>
            <a:fillRect/>
          </a:stretch>
        </p:blipFill>
        <p:spPr>
          <a:xfrm>
            <a:off x="1650745" y="1600200"/>
            <a:ext cx="5842509" cy="5140919"/>
          </a:xfrm>
          <a:prstGeom prst="rect">
            <a:avLst/>
          </a:prstGeom>
        </p:spPr>
      </p:pic>
    </p:spTree>
    <p:extLst>
      <p:ext uri="{BB962C8B-B14F-4D97-AF65-F5344CB8AC3E}">
        <p14:creationId xmlns:p14="http://schemas.microsoft.com/office/powerpoint/2010/main" val="111176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59736" y="1905000"/>
            <a:ext cx="6224527" cy="3733800"/>
          </a:xfrm>
          <a:prstGeom prst="rect">
            <a:avLst/>
          </a:prstGeom>
        </p:spPr>
      </p:pic>
    </p:spTree>
    <p:extLst>
      <p:ext uri="{BB962C8B-B14F-4D97-AF65-F5344CB8AC3E}">
        <p14:creationId xmlns:p14="http://schemas.microsoft.com/office/powerpoint/2010/main" val="385568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a:spLocks noGrp="1"/>
          </p:cNvSpPr>
          <p:nvPr>
            <p:ph idx="1"/>
          </p:nvPr>
        </p:nvSpPr>
        <p:spPr/>
        <p:txBody>
          <a:bodyPr>
            <a:normAutofit/>
          </a:bodyPr>
          <a:lstStyle/>
          <a:p>
            <a:pPr marL="0" indent="0" algn="ctr">
              <a:buNone/>
            </a:pPr>
            <a:endParaRPr lang="en-US" sz="3600" dirty="0" smtClean="0"/>
          </a:p>
          <a:p>
            <a:pPr marL="0" indent="0" algn="ctr">
              <a:buNone/>
            </a:pPr>
            <a:endParaRPr lang="en-US" sz="3600" dirty="0"/>
          </a:p>
          <a:p>
            <a:pPr marL="0" indent="0" algn="ctr">
              <a:buNone/>
            </a:pPr>
            <a:r>
              <a:rPr lang="en-US" sz="3600" dirty="0" smtClean="0"/>
              <a:t>Diagnosis</a:t>
            </a:r>
            <a:endParaRPr lang="en-US" sz="3600" dirty="0"/>
          </a:p>
        </p:txBody>
      </p:sp>
    </p:spTree>
    <p:extLst>
      <p:ext uri="{BB962C8B-B14F-4D97-AF65-F5344CB8AC3E}">
        <p14:creationId xmlns:p14="http://schemas.microsoft.com/office/powerpoint/2010/main" val="255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9144000" cy="6873812"/>
          </a:xfrm>
          <a:prstGeom prst="rect">
            <a:avLst/>
          </a:prstGeom>
        </p:spPr>
      </p:pic>
    </p:spTree>
    <p:extLst>
      <p:ext uri="{BB962C8B-B14F-4D97-AF65-F5344CB8AC3E}">
        <p14:creationId xmlns:p14="http://schemas.microsoft.com/office/powerpoint/2010/main" val="291429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a:t>
            </a:r>
            <a:endParaRPr lang="en-US" dirty="0"/>
          </a:p>
        </p:txBody>
      </p:sp>
      <p:sp>
        <p:nvSpPr>
          <p:cNvPr id="3" name="Content Placeholder 2"/>
          <p:cNvSpPr>
            <a:spLocks noGrp="1"/>
          </p:cNvSpPr>
          <p:nvPr>
            <p:ph idx="1"/>
          </p:nvPr>
        </p:nvSpPr>
        <p:spPr/>
        <p:txBody>
          <a:bodyPr>
            <a:normAutofit lnSpcReduction="10000"/>
          </a:bodyPr>
          <a:lstStyle/>
          <a:p>
            <a:r>
              <a:rPr lang="en-US" dirty="0" err="1"/>
              <a:t>InterTAK</a:t>
            </a:r>
            <a:r>
              <a:rPr lang="en-US" dirty="0"/>
              <a:t> </a:t>
            </a:r>
            <a:r>
              <a:rPr lang="en-US" dirty="0" smtClean="0"/>
              <a:t>Registry</a:t>
            </a:r>
          </a:p>
          <a:p>
            <a:endParaRPr lang="en-US" dirty="0" smtClean="0"/>
          </a:p>
          <a:p>
            <a:pPr lvl="1"/>
            <a:r>
              <a:rPr lang="en-US" sz="1800" dirty="0"/>
              <a:t>ST-segment </a:t>
            </a:r>
            <a:r>
              <a:rPr lang="en-US" sz="1800" dirty="0" smtClean="0"/>
              <a:t>elevation 44%</a:t>
            </a:r>
          </a:p>
          <a:p>
            <a:pPr lvl="1"/>
            <a:endParaRPr lang="en-US" sz="1800" dirty="0" smtClean="0"/>
          </a:p>
          <a:p>
            <a:pPr lvl="1"/>
            <a:r>
              <a:rPr lang="en-US" sz="1800" dirty="0" smtClean="0"/>
              <a:t>ST-segment depression 8%</a:t>
            </a:r>
          </a:p>
          <a:p>
            <a:pPr lvl="1"/>
            <a:endParaRPr lang="en-US" sz="1800" dirty="0" smtClean="0"/>
          </a:p>
          <a:p>
            <a:pPr lvl="1"/>
            <a:r>
              <a:rPr lang="en-US" sz="1800" dirty="0" smtClean="0"/>
              <a:t>T-wave inversion  41%</a:t>
            </a:r>
          </a:p>
          <a:p>
            <a:pPr lvl="1"/>
            <a:endParaRPr lang="en-US" sz="1800" dirty="0" smtClean="0"/>
          </a:p>
          <a:p>
            <a:pPr lvl="1"/>
            <a:r>
              <a:rPr lang="en-US" sz="1800" dirty="0"/>
              <a:t>L</a:t>
            </a:r>
            <a:r>
              <a:rPr lang="en-US" sz="1800" dirty="0" smtClean="0"/>
              <a:t>eft </a:t>
            </a:r>
            <a:r>
              <a:rPr lang="en-US" sz="1800" dirty="0"/>
              <a:t>bundle branch </a:t>
            </a:r>
            <a:r>
              <a:rPr lang="en-US" sz="1800" dirty="0" smtClean="0"/>
              <a:t>block </a:t>
            </a:r>
            <a:r>
              <a:rPr lang="en-US" sz="1800" dirty="0"/>
              <a:t>5</a:t>
            </a:r>
            <a:r>
              <a:rPr lang="en-US" sz="1800" dirty="0" smtClean="0"/>
              <a:t>%</a:t>
            </a:r>
          </a:p>
          <a:p>
            <a:pPr lvl="1"/>
            <a:endParaRPr lang="en-US" sz="1800" dirty="0" smtClean="0"/>
          </a:p>
          <a:p>
            <a:pPr lvl="1"/>
            <a:r>
              <a:rPr lang="en-US" sz="1800" dirty="0"/>
              <a:t>T</a:t>
            </a:r>
            <a:r>
              <a:rPr lang="en-US" sz="1800" dirty="0" smtClean="0"/>
              <a:t>emporal evolution : </a:t>
            </a:r>
            <a:r>
              <a:rPr lang="en-US" sz="1800" dirty="0"/>
              <a:t>initial ST-segment elevation (if present</a:t>
            </a:r>
            <a:r>
              <a:rPr lang="en-US" sz="1800" dirty="0" smtClean="0"/>
              <a:t>) </a:t>
            </a:r>
            <a:r>
              <a:rPr lang="en-US" sz="1800" dirty="0" smtClean="0">
                <a:sym typeface="Wingdings" panose="05000000000000000000" pitchFamily="2" charset="2"/>
              </a:rPr>
              <a:t></a:t>
            </a:r>
            <a:r>
              <a:rPr lang="en-US" sz="1800" dirty="0" smtClean="0"/>
              <a:t> </a:t>
            </a:r>
            <a:r>
              <a:rPr lang="en-US" sz="1800" dirty="0"/>
              <a:t>progressive T-wave inversion and QT interval </a:t>
            </a:r>
            <a:r>
              <a:rPr lang="en-US" sz="1800" dirty="0" smtClean="0"/>
              <a:t>prolongation </a:t>
            </a:r>
            <a:r>
              <a:rPr lang="en-US" sz="1800" dirty="0" smtClean="0">
                <a:sym typeface="Wingdings" panose="05000000000000000000" pitchFamily="2" charset="2"/>
              </a:rPr>
              <a:t> </a:t>
            </a:r>
            <a:r>
              <a:rPr lang="en-US" sz="1800" dirty="0"/>
              <a:t>gradual resolution of T-wave </a:t>
            </a:r>
            <a:r>
              <a:rPr lang="en-US" sz="1800" dirty="0" smtClean="0"/>
              <a:t>inversion and </a:t>
            </a:r>
            <a:r>
              <a:rPr lang="en-US" sz="1800" dirty="0"/>
              <a:t>QT interval prolongation</a:t>
            </a:r>
          </a:p>
        </p:txBody>
      </p:sp>
    </p:spTree>
    <p:extLst>
      <p:ext uri="{BB962C8B-B14F-4D97-AF65-F5344CB8AC3E}">
        <p14:creationId xmlns:p14="http://schemas.microsoft.com/office/powerpoint/2010/main" val="14761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ST-segment </a:t>
            </a:r>
            <a:r>
              <a:rPr lang="en-US" sz="2400" u="sng" dirty="0" smtClean="0"/>
              <a:t>elevation</a:t>
            </a:r>
          </a:p>
          <a:p>
            <a:r>
              <a:rPr lang="en-US" dirty="0" smtClean="0"/>
              <a:t>Location</a:t>
            </a:r>
            <a:r>
              <a:rPr lang="en-US" dirty="0"/>
              <a:t> </a:t>
            </a:r>
            <a:r>
              <a:rPr lang="en-US" dirty="0" smtClean="0"/>
              <a:t>and </a:t>
            </a:r>
            <a:r>
              <a:rPr lang="en-US" dirty="0"/>
              <a:t>extent of ST-segment elevation in TTS corresponds to </a:t>
            </a:r>
            <a:r>
              <a:rPr lang="en-US" dirty="0" smtClean="0"/>
              <a:t>the anatomic </a:t>
            </a:r>
            <a:r>
              <a:rPr lang="en-US" dirty="0"/>
              <a:t>location of myocardial </a:t>
            </a:r>
            <a:r>
              <a:rPr lang="en-US" dirty="0" smtClean="0"/>
              <a:t>injury – resembling LAD STEMI</a:t>
            </a:r>
          </a:p>
          <a:p>
            <a:r>
              <a:rPr lang="en-US" dirty="0"/>
              <a:t>-</a:t>
            </a:r>
            <a:r>
              <a:rPr lang="en-US" dirty="0" err="1"/>
              <a:t>aVR</a:t>
            </a:r>
            <a:r>
              <a:rPr lang="en-US" dirty="0"/>
              <a:t> (inverse of </a:t>
            </a:r>
            <a:r>
              <a:rPr lang="en-US" dirty="0" err="1"/>
              <a:t>aVR</a:t>
            </a:r>
            <a:r>
              <a:rPr lang="en-US" dirty="0"/>
              <a:t>) representing +</a:t>
            </a:r>
            <a:r>
              <a:rPr lang="en-US" dirty="0" smtClean="0"/>
              <a:t>30 </a:t>
            </a:r>
            <a:r>
              <a:rPr lang="en-US" dirty="0"/>
              <a:t>in the frontal plane </a:t>
            </a:r>
            <a:r>
              <a:rPr lang="en-US" dirty="0" smtClean="0"/>
              <a:t>is generally </a:t>
            </a:r>
            <a:r>
              <a:rPr lang="en-US" dirty="0"/>
              <a:t>aligned with the LV </a:t>
            </a:r>
            <a:r>
              <a:rPr lang="en-US" dirty="0" smtClean="0"/>
              <a:t>apex</a:t>
            </a:r>
          </a:p>
          <a:p>
            <a:r>
              <a:rPr lang="en-US" dirty="0" smtClean="0"/>
              <a:t>TTS </a:t>
            </a:r>
            <a:r>
              <a:rPr lang="en-US" dirty="0" err="1"/>
              <a:t>centred</a:t>
            </a:r>
            <a:r>
              <a:rPr lang="en-US" dirty="0"/>
              <a:t> on precordial leads V2–V5 and limb </a:t>
            </a:r>
            <a:r>
              <a:rPr lang="en-US" dirty="0" smtClean="0"/>
              <a:t>leads II </a:t>
            </a:r>
            <a:r>
              <a:rPr lang="en-US" dirty="0"/>
              <a:t>and </a:t>
            </a:r>
            <a:r>
              <a:rPr lang="en-US" dirty="0" err="1" smtClean="0"/>
              <a:t>aVR</a:t>
            </a:r>
            <a:endParaRPr lang="en-US" dirty="0" smtClean="0"/>
          </a:p>
          <a:p>
            <a:r>
              <a:rPr lang="en-US" dirty="0" smtClean="0"/>
              <a:t>STEMI </a:t>
            </a:r>
            <a:r>
              <a:rPr lang="en-US" dirty="0" err="1" smtClean="0"/>
              <a:t>centred</a:t>
            </a:r>
            <a:r>
              <a:rPr lang="en-US" dirty="0" smtClean="0"/>
              <a:t> on </a:t>
            </a:r>
            <a:r>
              <a:rPr lang="en-US" dirty="0"/>
              <a:t>precordial leads V1–V4 and limb leads I and </a:t>
            </a:r>
            <a:r>
              <a:rPr lang="en-US" dirty="0" err="1" smtClean="0"/>
              <a:t>aVL</a:t>
            </a:r>
            <a:endParaRPr lang="en-US" dirty="0" smtClean="0"/>
          </a:p>
          <a:p>
            <a:r>
              <a:rPr lang="en-US" dirty="0"/>
              <a:t>L</a:t>
            </a:r>
            <a:r>
              <a:rPr lang="en-US" dirty="0" smtClean="0"/>
              <a:t>ead V1 : </a:t>
            </a:r>
            <a:r>
              <a:rPr lang="en-US" dirty="0"/>
              <a:t>ST-segment elevation </a:t>
            </a:r>
            <a:r>
              <a:rPr lang="en-US" dirty="0" smtClean="0"/>
              <a:t>less </a:t>
            </a:r>
            <a:r>
              <a:rPr lang="en-US" dirty="0"/>
              <a:t>pronounced in TTS than </a:t>
            </a:r>
            <a:r>
              <a:rPr lang="en-US" dirty="0" smtClean="0"/>
              <a:t>in anterior STEMI</a:t>
            </a:r>
          </a:p>
          <a:p>
            <a:r>
              <a:rPr lang="en-US" dirty="0"/>
              <a:t>ST-segment elevation limited to the </a:t>
            </a:r>
            <a:r>
              <a:rPr lang="en-US" dirty="0" smtClean="0"/>
              <a:t>inferior leads </a:t>
            </a:r>
            <a:r>
              <a:rPr lang="en-US" dirty="0"/>
              <a:t>(II, III, </a:t>
            </a:r>
            <a:r>
              <a:rPr lang="en-US" dirty="0" err="1"/>
              <a:t>aVF</a:t>
            </a:r>
            <a:r>
              <a:rPr lang="en-US" dirty="0" smtClean="0"/>
              <a:t>)  uncommon in TTS</a:t>
            </a:r>
            <a:endParaRPr lang="en-US" u="sng" dirty="0"/>
          </a:p>
        </p:txBody>
      </p:sp>
    </p:spTree>
    <p:extLst>
      <p:ext uri="{BB962C8B-B14F-4D97-AF65-F5344CB8AC3E}">
        <p14:creationId xmlns:p14="http://schemas.microsoft.com/office/powerpoint/2010/main" val="131748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914400"/>
            <a:ext cx="6705600" cy="2187741"/>
          </a:xfrm>
        </p:spPr>
      </p:pic>
      <p:sp>
        <p:nvSpPr>
          <p:cNvPr id="4" name="Content Placeholder 3"/>
          <p:cNvSpPr>
            <a:spLocks noGrp="1"/>
          </p:cNvSpPr>
          <p:nvPr>
            <p:ph sz="half" idx="2"/>
          </p:nvPr>
        </p:nvSpPr>
        <p:spPr>
          <a:xfrm>
            <a:off x="685801" y="3810000"/>
            <a:ext cx="7313806" cy="2362200"/>
          </a:xfrm>
        </p:spPr>
        <p:txBody>
          <a:bodyPr/>
          <a:lstStyle/>
          <a:p>
            <a:r>
              <a:rPr lang="en-US" dirty="0"/>
              <a:t>autopsy in 11 out of 15 such victims of homicidal assaults </a:t>
            </a:r>
            <a:r>
              <a:rPr lang="en-US" dirty="0" smtClean="0"/>
              <a:t>showed cardiac </a:t>
            </a:r>
            <a:r>
              <a:rPr lang="en-US" dirty="0" err="1"/>
              <a:t>myofibrillar</a:t>
            </a:r>
            <a:r>
              <a:rPr lang="en-US" dirty="0"/>
              <a:t> degenerative changes </a:t>
            </a:r>
            <a:r>
              <a:rPr lang="en-US" dirty="0" smtClean="0"/>
              <a:t>----consistent </a:t>
            </a:r>
            <a:r>
              <a:rPr lang="en-US" dirty="0"/>
              <a:t>with </a:t>
            </a:r>
            <a:r>
              <a:rPr lang="en-US" dirty="0" smtClean="0"/>
              <a:t>stress cardiomyopathy</a:t>
            </a:r>
            <a:endParaRPr lang="en-US" dirty="0"/>
          </a:p>
        </p:txBody>
      </p:sp>
    </p:spTree>
    <p:extLst>
      <p:ext uri="{BB962C8B-B14F-4D97-AF65-F5344CB8AC3E}">
        <p14:creationId xmlns:p14="http://schemas.microsoft.com/office/powerpoint/2010/main" val="342260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T-wave inversion and QT interval </a:t>
            </a:r>
            <a:r>
              <a:rPr lang="en-US" sz="2400" u="sng" dirty="0" smtClean="0"/>
              <a:t>prolongation</a:t>
            </a:r>
          </a:p>
          <a:p>
            <a:r>
              <a:rPr lang="en-US" dirty="0"/>
              <a:t>G</a:t>
            </a:r>
            <a:r>
              <a:rPr lang="en-US" dirty="0" smtClean="0"/>
              <a:t>eographic </a:t>
            </a:r>
            <a:r>
              <a:rPr lang="en-US" dirty="0"/>
              <a:t>distribution of T-wave </a:t>
            </a:r>
            <a:r>
              <a:rPr lang="en-US" dirty="0" smtClean="0"/>
              <a:t>inversion closely </a:t>
            </a:r>
            <a:r>
              <a:rPr lang="en-US" dirty="0"/>
              <a:t>parallels that of ST-segment </a:t>
            </a:r>
            <a:r>
              <a:rPr lang="en-US" dirty="0" smtClean="0"/>
              <a:t>elevation</a:t>
            </a:r>
          </a:p>
          <a:p>
            <a:r>
              <a:rPr lang="en-US" dirty="0"/>
              <a:t>T-wave inversion is often more prominent and more broadly </a:t>
            </a:r>
            <a:r>
              <a:rPr lang="en-US" dirty="0" smtClean="0"/>
              <a:t>distributed than </a:t>
            </a:r>
            <a:r>
              <a:rPr lang="en-US" dirty="0"/>
              <a:t>in </a:t>
            </a:r>
            <a:r>
              <a:rPr lang="en-US" dirty="0" smtClean="0"/>
              <a:t>ACS</a:t>
            </a:r>
          </a:p>
          <a:p>
            <a:r>
              <a:rPr lang="en-US" dirty="0"/>
              <a:t>T-wave inversion is associated </a:t>
            </a:r>
            <a:r>
              <a:rPr lang="en-US" dirty="0" smtClean="0"/>
              <a:t>with presence </a:t>
            </a:r>
            <a:r>
              <a:rPr lang="en-US" dirty="0"/>
              <a:t>of myocardial </a:t>
            </a:r>
            <a:r>
              <a:rPr lang="en-US" dirty="0" err="1" smtClean="0"/>
              <a:t>oedema</a:t>
            </a:r>
            <a:r>
              <a:rPr lang="en-US" dirty="0" smtClean="0"/>
              <a:t> - </a:t>
            </a:r>
            <a:r>
              <a:rPr lang="en-US" dirty="0"/>
              <a:t>may persist for several </a:t>
            </a:r>
            <a:r>
              <a:rPr lang="en-US" dirty="0" smtClean="0"/>
              <a:t>months even </a:t>
            </a:r>
            <a:r>
              <a:rPr lang="en-US" dirty="0"/>
              <a:t>after LV contractile </a:t>
            </a:r>
            <a:r>
              <a:rPr lang="en-US" dirty="0" smtClean="0"/>
              <a:t>recovery</a:t>
            </a:r>
          </a:p>
          <a:p>
            <a:pPr marL="0" indent="0">
              <a:buNone/>
            </a:pPr>
            <a:r>
              <a:rPr lang="en-US" dirty="0"/>
              <a:t>	</a:t>
            </a:r>
            <a:r>
              <a:rPr lang="en-US" dirty="0" smtClean="0"/>
              <a:t>Electrophysiological footprint</a:t>
            </a:r>
          </a:p>
          <a:p>
            <a:endParaRPr lang="en-US" u="sng" dirty="0"/>
          </a:p>
          <a:p>
            <a:r>
              <a:rPr lang="en-US" dirty="0"/>
              <a:t>QT interval prolongation </a:t>
            </a:r>
            <a:r>
              <a:rPr lang="en-US" dirty="0" smtClean="0"/>
              <a:t>- a </a:t>
            </a:r>
            <a:r>
              <a:rPr lang="en-US" dirty="0"/>
              <a:t>substrate for </a:t>
            </a:r>
            <a:r>
              <a:rPr lang="en-US" dirty="0" err="1"/>
              <a:t>torsades</a:t>
            </a:r>
            <a:r>
              <a:rPr lang="en-US" dirty="0"/>
              <a:t> de pointes</a:t>
            </a:r>
            <a:endParaRPr lang="en-US" u="sng" dirty="0"/>
          </a:p>
        </p:txBody>
      </p:sp>
    </p:spTree>
    <p:extLst>
      <p:ext uri="{BB962C8B-B14F-4D97-AF65-F5344CB8AC3E}">
        <p14:creationId xmlns:p14="http://schemas.microsoft.com/office/powerpoint/2010/main" val="247707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Other electrocardiogram </a:t>
            </a:r>
            <a:r>
              <a:rPr lang="en-US" sz="2400" u="sng" dirty="0" smtClean="0"/>
              <a:t>findings</a:t>
            </a:r>
          </a:p>
          <a:p>
            <a:r>
              <a:rPr lang="en-US" dirty="0"/>
              <a:t>Anterior Q-waves (or poor R-wave </a:t>
            </a:r>
            <a:r>
              <a:rPr lang="en-US" dirty="0" smtClean="0"/>
              <a:t>progression) </a:t>
            </a:r>
            <a:r>
              <a:rPr lang="en-US" dirty="0"/>
              <a:t>without </a:t>
            </a:r>
            <a:r>
              <a:rPr lang="en-US" dirty="0" smtClean="0"/>
              <a:t>accompanying ST-segment </a:t>
            </a:r>
            <a:r>
              <a:rPr lang="en-US" dirty="0"/>
              <a:t>elevation or T-wave </a:t>
            </a:r>
            <a:r>
              <a:rPr lang="en-US" dirty="0" smtClean="0"/>
              <a:t>inversion - </a:t>
            </a:r>
            <a:r>
              <a:rPr lang="en-US" dirty="0"/>
              <a:t>‘anterior infarction, age indeterminate</a:t>
            </a:r>
            <a:r>
              <a:rPr lang="en-US" dirty="0" smtClean="0"/>
              <a:t>’ pattern</a:t>
            </a:r>
          </a:p>
          <a:p>
            <a:r>
              <a:rPr lang="en-US" dirty="0"/>
              <a:t>Pathologic </a:t>
            </a:r>
            <a:r>
              <a:rPr lang="en-US" dirty="0" smtClean="0"/>
              <a:t>Q-waves less frequently </a:t>
            </a:r>
            <a:r>
              <a:rPr lang="en-US" dirty="0"/>
              <a:t>encountered in TTS than anterior STEMI (15% </a:t>
            </a:r>
            <a:r>
              <a:rPr lang="en-US" dirty="0" smtClean="0"/>
              <a:t>vs. 69%)</a:t>
            </a:r>
          </a:p>
          <a:p>
            <a:r>
              <a:rPr lang="en-US" dirty="0"/>
              <a:t>J-wave and/or </a:t>
            </a:r>
            <a:r>
              <a:rPr lang="en-US" dirty="0" smtClean="0"/>
              <a:t>fragmented QRS complexes</a:t>
            </a:r>
          </a:p>
          <a:p>
            <a:r>
              <a:rPr lang="en-US" dirty="0"/>
              <a:t>Low QRS </a:t>
            </a:r>
            <a:r>
              <a:rPr lang="en-US" dirty="0" smtClean="0"/>
              <a:t>voltage - </a:t>
            </a:r>
            <a:r>
              <a:rPr lang="en-US" dirty="0"/>
              <a:t>myocardial </a:t>
            </a:r>
            <a:r>
              <a:rPr lang="en-US" dirty="0" err="1" smtClean="0"/>
              <a:t>oedema</a:t>
            </a:r>
            <a:endParaRPr lang="en-US" dirty="0" smtClean="0"/>
          </a:p>
          <a:p>
            <a:r>
              <a:rPr lang="en-US" dirty="0"/>
              <a:t>ST-segment </a:t>
            </a:r>
            <a:r>
              <a:rPr lang="en-US" dirty="0" smtClean="0"/>
              <a:t>depression - uncommon, </a:t>
            </a:r>
            <a:r>
              <a:rPr lang="en-US" dirty="0"/>
              <a:t>fewer than 10% of TTS</a:t>
            </a:r>
            <a:endParaRPr lang="en-US" dirty="0" smtClean="0"/>
          </a:p>
          <a:p>
            <a:endParaRPr lang="en-US" u="sng" dirty="0"/>
          </a:p>
        </p:txBody>
      </p:sp>
    </p:spTree>
    <p:extLst>
      <p:ext uri="{BB962C8B-B14F-4D97-AF65-F5344CB8AC3E}">
        <p14:creationId xmlns:p14="http://schemas.microsoft.com/office/powerpoint/2010/main" val="37872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InterTAK</a:t>
            </a:r>
            <a:r>
              <a:rPr lang="en-US" dirty="0"/>
              <a:t> Diagnostic Score</a:t>
            </a:r>
          </a:p>
        </p:txBody>
      </p:sp>
      <p:pic>
        <p:nvPicPr>
          <p:cNvPr id="4" name="Content Placeholder 3"/>
          <p:cNvPicPr>
            <a:picLocks noGrp="1" noChangeAspect="1"/>
          </p:cNvPicPr>
          <p:nvPr>
            <p:ph idx="1"/>
          </p:nvPr>
        </p:nvPicPr>
        <p:blipFill>
          <a:blip r:embed="rId2"/>
          <a:stretch>
            <a:fillRect/>
          </a:stretch>
        </p:blipFill>
        <p:spPr>
          <a:xfrm>
            <a:off x="1524000" y="1905000"/>
            <a:ext cx="5888063" cy="4407039"/>
          </a:xfrm>
          <a:prstGeom prst="rect">
            <a:avLst/>
          </a:prstGeom>
        </p:spPr>
      </p:pic>
    </p:spTree>
    <p:extLst>
      <p:ext uri="{BB962C8B-B14F-4D97-AF65-F5344CB8AC3E}">
        <p14:creationId xmlns:p14="http://schemas.microsoft.com/office/powerpoint/2010/main" val="18509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Biomarkers</a:t>
            </a:r>
          </a:p>
        </p:txBody>
      </p:sp>
      <p:sp>
        <p:nvSpPr>
          <p:cNvPr id="3" name="Content Placeholder 2"/>
          <p:cNvSpPr>
            <a:spLocks noGrp="1"/>
          </p:cNvSpPr>
          <p:nvPr>
            <p:ph idx="1"/>
          </p:nvPr>
        </p:nvSpPr>
        <p:spPr/>
        <p:txBody>
          <a:bodyPr/>
          <a:lstStyle/>
          <a:p>
            <a:r>
              <a:rPr lang="en-US" sz="2400" u="sng" dirty="0"/>
              <a:t>Markers of myocardial </a:t>
            </a:r>
            <a:r>
              <a:rPr lang="en-US" sz="2400" u="sng" dirty="0" smtClean="0"/>
              <a:t>necrosis</a:t>
            </a:r>
          </a:p>
          <a:p>
            <a:r>
              <a:rPr lang="en-US" dirty="0"/>
              <a:t>Cardiac troponin T or </a:t>
            </a:r>
            <a:r>
              <a:rPr lang="en-US" dirty="0" smtClean="0"/>
              <a:t>I</a:t>
            </a:r>
          </a:p>
          <a:p>
            <a:pPr lvl="1"/>
            <a:r>
              <a:rPr lang="en-US" sz="1800" dirty="0"/>
              <a:t>elevated in &gt;90% of </a:t>
            </a:r>
            <a:r>
              <a:rPr lang="en-US" sz="1800" dirty="0" smtClean="0"/>
              <a:t>patients</a:t>
            </a:r>
          </a:p>
          <a:p>
            <a:pPr lvl="1"/>
            <a:r>
              <a:rPr lang="en-US" sz="1800" dirty="0"/>
              <a:t>peak </a:t>
            </a:r>
            <a:r>
              <a:rPr lang="en-US" sz="1800" dirty="0" smtClean="0"/>
              <a:t>troponin levels </a:t>
            </a:r>
            <a:r>
              <a:rPr lang="en-US" sz="1800" dirty="0"/>
              <a:t>generally &lt;10 </a:t>
            </a:r>
            <a:r>
              <a:rPr lang="en-US" sz="1800" dirty="0" err="1" smtClean="0"/>
              <a:t>ng</a:t>
            </a:r>
            <a:r>
              <a:rPr lang="en-US" sz="1800" dirty="0" smtClean="0"/>
              <a:t>/ml</a:t>
            </a:r>
          </a:p>
          <a:p>
            <a:pPr lvl="1"/>
            <a:endParaRPr lang="en-US" sz="1800" dirty="0" smtClean="0"/>
          </a:p>
          <a:p>
            <a:r>
              <a:rPr lang="en-US" dirty="0"/>
              <a:t>CK-MB) </a:t>
            </a:r>
            <a:r>
              <a:rPr lang="en-US" dirty="0" smtClean="0"/>
              <a:t>also </a:t>
            </a:r>
            <a:r>
              <a:rPr lang="en-US" dirty="0"/>
              <a:t>only mildly </a:t>
            </a:r>
            <a:r>
              <a:rPr lang="en-US" dirty="0" smtClean="0"/>
              <a:t>elevated</a:t>
            </a:r>
          </a:p>
          <a:p>
            <a:endParaRPr lang="en-US" dirty="0" smtClean="0"/>
          </a:p>
          <a:p>
            <a:r>
              <a:rPr lang="en-US" dirty="0"/>
              <a:t>D</a:t>
            </a:r>
            <a:r>
              <a:rPr lang="en-US" dirty="0" smtClean="0"/>
              <a:t>iscrepancy </a:t>
            </a:r>
            <a:r>
              <a:rPr lang="en-US" dirty="0"/>
              <a:t>between the </a:t>
            </a:r>
            <a:r>
              <a:rPr lang="en-US" dirty="0" smtClean="0"/>
              <a:t>minimal elevation </a:t>
            </a:r>
            <a:r>
              <a:rPr lang="en-US" dirty="0"/>
              <a:t>in biomarkers compared with </a:t>
            </a:r>
            <a:r>
              <a:rPr lang="en-US" dirty="0" smtClean="0"/>
              <a:t>extensive wall </a:t>
            </a:r>
            <a:r>
              <a:rPr lang="en-US" dirty="0"/>
              <a:t>motion abnormalities</a:t>
            </a:r>
            <a:endParaRPr lang="en-US" u="sng" dirty="0"/>
          </a:p>
        </p:txBody>
      </p:sp>
    </p:spTree>
    <p:extLst>
      <p:ext uri="{BB962C8B-B14F-4D97-AF65-F5344CB8AC3E}">
        <p14:creationId xmlns:p14="http://schemas.microsoft.com/office/powerpoint/2010/main" val="386391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u="sng" dirty="0"/>
              <a:t>BNP and </a:t>
            </a:r>
            <a:r>
              <a:rPr lang="en-US" sz="2400" u="sng" dirty="0" smtClean="0"/>
              <a:t>NT pro-BNP</a:t>
            </a:r>
          </a:p>
          <a:p>
            <a:r>
              <a:rPr lang="en-US" dirty="0"/>
              <a:t>almost always </a:t>
            </a:r>
            <a:r>
              <a:rPr lang="en-US" dirty="0" smtClean="0"/>
              <a:t>elevated</a:t>
            </a:r>
          </a:p>
          <a:p>
            <a:r>
              <a:rPr lang="en-US" dirty="0"/>
              <a:t>higher </a:t>
            </a:r>
            <a:r>
              <a:rPr lang="en-US" dirty="0" smtClean="0"/>
              <a:t>levels correlating </a:t>
            </a:r>
            <a:r>
              <a:rPr lang="en-US" dirty="0"/>
              <a:t>with the degree of ventricular wall </a:t>
            </a:r>
            <a:r>
              <a:rPr lang="en-US" dirty="0" smtClean="0"/>
              <a:t>motion abnormalities</a:t>
            </a:r>
          </a:p>
          <a:p>
            <a:r>
              <a:rPr lang="en-US" dirty="0" smtClean="0"/>
              <a:t>Usually </a:t>
            </a:r>
            <a:r>
              <a:rPr lang="en-US" dirty="0"/>
              <a:t>greater than </a:t>
            </a:r>
            <a:r>
              <a:rPr lang="en-US" dirty="0" smtClean="0"/>
              <a:t>those observed </a:t>
            </a:r>
            <a:r>
              <a:rPr lang="en-US" dirty="0"/>
              <a:t>with </a:t>
            </a:r>
            <a:r>
              <a:rPr lang="en-US" dirty="0" smtClean="0"/>
              <a:t>ACS</a:t>
            </a:r>
          </a:p>
          <a:p>
            <a:r>
              <a:rPr lang="en-US" dirty="0"/>
              <a:t>peak occurs at 48 </a:t>
            </a:r>
            <a:r>
              <a:rPr lang="en-US" dirty="0" smtClean="0"/>
              <a:t>h, elevation </a:t>
            </a:r>
            <a:r>
              <a:rPr lang="en-US" dirty="0"/>
              <a:t>up to 3 </a:t>
            </a:r>
            <a:r>
              <a:rPr lang="en-US" dirty="0" smtClean="0"/>
              <a:t>months</a:t>
            </a:r>
          </a:p>
          <a:p>
            <a:r>
              <a:rPr lang="en-US" dirty="0"/>
              <a:t>BNP/troponin and </a:t>
            </a:r>
            <a:r>
              <a:rPr lang="en-US" dirty="0" smtClean="0"/>
              <a:t>BNP/CK-MB </a:t>
            </a:r>
            <a:r>
              <a:rPr lang="en-US" dirty="0"/>
              <a:t>ratios</a:t>
            </a:r>
            <a:endParaRPr lang="en-US" u="sng" dirty="0"/>
          </a:p>
        </p:txBody>
      </p:sp>
    </p:spTree>
    <p:extLst>
      <p:ext uri="{BB962C8B-B14F-4D97-AF65-F5344CB8AC3E}">
        <p14:creationId xmlns:p14="http://schemas.microsoft.com/office/powerpoint/2010/main" val="402868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Other potential </a:t>
            </a:r>
            <a:r>
              <a:rPr lang="en-US" sz="2400" u="sng" dirty="0" smtClean="0"/>
              <a:t>biomarkers</a:t>
            </a:r>
          </a:p>
          <a:p>
            <a:r>
              <a:rPr lang="en-US" dirty="0"/>
              <a:t>Interleukin (IL)-6 </a:t>
            </a:r>
            <a:r>
              <a:rPr lang="en-US" dirty="0" smtClean="0"/>
              <a:t> </a:t>
            </a:r>
            <a:r>
              <a:rPr lang="en-US" dirty="0"/>
              <a:t>less </a:t>
            </a:r>
            <a:r>
              <a:rPr lang="en-US" dirty="0" smtClean="0"/>
              <a:t>elevated, IL-7 more </a:t>
            </a:r>
            <a:r>
              <a:rPr lang="en-US" dirty="0"/>
              <a:t>elevated in TTS compared with </a:t>
            </a:r>
            <a:r>
              <a:rPr lang="en-US" dirty="0" smtClean="0"/>
              <a:t>AMI</a:t>
            </a:r>
          </a:p>
          <a:p>
            <a:r>
              <a:rPr lang="en-US" dirty="0" smtClean="0"/>
              <a:t>miR-133a more elevated in STEMI</a:t>
            </a:r>
          </a:p>
          <a:p>
            <a:endParaRPr lang="en-US" dirty="0" smtClean="0"/>
          </a:p>
          <a:p>
            <a:r>
              <a:rPr lang="de-DE" dirty="0"/>
              <a:t>miR-1, miR-16, </a:t>
            </a:r>
            <a:r>
              <a:rPr lang="de-DE" dirty="0" smtClean="0"/>
              <a:t>miR-26a </a:t>
            </a:r>
            <a:r>
              <a:rPr lang="de-DE" dirty="0"/>
              <a:t>and </a:t>
            </a:r>
            <a:r>
              <a:rPr lang="de-DE" dirty="0" smtClean="0"/>
              <a:t>miR-133a</a:t>
            </a:r>
          </a:p>
          <a:p>
            <a:pPr marL="0" indent="0" algn="r">
              <a:buNone/>
            </a:pPr>
            <a:r>
              <a:rPr lang="en-US" sz="1400" dirty="0" err="1" smtClean="0"/>
              <a:t>Eur</a:t>
            </a:r>
            <a:r>
              <a:rPr lang="en-US" sz="1400" dirty="0"/>
              <a:t> </a:t>
            </a:r>
            <a:r>
              <a:rPr lang="en-US" sz="1400" dirty="0" smtClean="0"/>
              <a:t>Heart </a:t>
            </a:r>
            <a:r>
              <a:rPr lang="en-US" sz="1400" dirty="0"/>
              <a:t>J 2014</a:t>
            </a:r>
            <a:endParaRPr lang="de-DE" sz="4000" dirty="0" smtClean="0"/>
          </a:p>
          <a:p>
            <a:r>
              <a:rPr lang="en-US" dirty="0"/>
              <a:t>stress-responsive cytokine growth </a:t>
            </a:r>
            <a:r>
              <a:rPr lang="en-US" dirty="0" smtClean="0"/>
              <a:t>differentiation factor-15 – </a:t>
            </a:r>
            <a:r>
              <a:rPr lang="en-US" dirty="0"/>
              <a:t>biventricular involvement</a:t>
            </a:r>
            <a:r>
              <a:rPr lang="en-US" dirty="0" smtClean="0"/>
              <a:t>.</a:t>
            </a:r>
            <a:endParaRPr lang="en-US" u="sng" dirty="0"/>
          </a:p>
        </p:txBody>
      </p:sp>
    </p:spTree>
    <p:extLst>
      <p:ext uri="{BB962C8B-B14F-4D97-AF65-F5344CB8AC3E}">
        <p14:creationId xmlns:p14="http://schemas.microsoft.com/office/powerpoint/2010/main" val="381595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a:t>
            </a:r>
          </a:p>
        </p:txBody>
      </p:sp>
      <p:sp>
        <p:nvSpPr>
          <p:cNvPr id="3" name="Content Placeholder 2"/>
          <p:cNvSpPr>
            <a:spLocks noGrp="1"/>
          </p:cNvSpPr>
          <p:nvPr>
            <p:ph idx="1"/>
          </p:nvPr>
        </p:nvSpPr>
        <p:spPr/>
        <p:txBody>
          <a:bodyPr/>
          <a:lstStyle/>
          <a:p>
            <a:r>
              <a:rPr lang="en-US" sz="2400" u="sng" dirty="0"/>
              <a:t>Coronary angiography and </a:t>
            </a:r>
            <a:r>
              <a:rPr lang="en-US" sz="2400" u="sng" dirty="0" err="1" smtClean="0"/>
              <a:t>ventriculography</a:t>
            </a:r>
            <a:endParaRPr lang="en-US" sz="2400" u="sng" dirty="0" smtClean="0"/>
          </a:p>
          <a:p>
            <a:endParaRPr lang="en-US" sz="2400" u="sng" dirty="0" smtClean="0"/>
          </a:p>
          <a:p>
            <a:r>
              <a:rPr lang="en-US" dirty="0" smtClean="0"/>
              <a:t>CAG and </a:t>
            </a:r>
            <a:r>
              <a:rPr lang="en-US" dirty="0"/>
              <a:t>biplane </a:t>
            </a:r>
            <a:r>
              <a:rPr lang="en-US" dirty="0" err="1"/>
              <a:t>ventriculography</a:t>
            </a:r>
            <a:r>
              <a:rPr lang="en-US" dirty="0"/>
              <a:t> in similar </a:t>
            </a:r>
            <a:r>
              <a:rPr lang="en-US" dirty="0" smtClean="0"/>
              <a:t>views </a:t>
            </a:r>
            <a:r>
              <a:rPr lang="en-US" dirty="0"/>
              <a:t>for a perfusion-contraction </a:t>
            </a:r>
            <a:r>
              <a:rPr lang="en-US" dirty="0" smtClean="0"/>
              <a:t>mismatch</a:t>
            </a:r>
          </a:p>
          <a:p>
            <a:endParaRPr lang="en-US" dirty="0" smtClean="0"/>
          </a:p>
          <a:p>
            <a:r>
              <a:rPr lang="en-US" dirty="0"/>
              <a:t>‘apical nipple sign</a:t>
            </a:r>
            <a:r>
              <a:rPr lang="en-US" dirty="0" smtClean="0"/>
              <a:t>’ - </a:t>
            </a:r>
            <a:r>
              <a:rPr lang="en-US" dirty="0"/>
              <a:t>one-third of patients with </a:t>
            </a:r>
            <a:r>
              <a:rPr lang="en-US" dirty="0" smtClean="0"/>
              <a:t>classical </a:t>
            </a:r>
            <a:r>
              <a:rPr lang="en-US" dirty="0"/>
              <a:t>apical </a:t>
            </a:r>
            <a:r>
              <a:rPr lang="en-US" dirty="0" smtClean="0"/>
              <a:t>ballooning - small </a:t>
            </a:r>
            <a:r>
              <a:rPr lang="en-US" dirty="0"/>
              <a:t>zone with preserved contractility in the most </a:t>
            </a:r>
            <a:r>
              <a:rPr lang="en-US" dirty="0" smtClean="0"/>
              <a:t>distal portion </a:t>
            </a:r>
            <a:r>
              <a:rPr lang="en-US" dirty="0"/>
              <a:t>of the apex</a:t>
            </a:r>
            <a:endParaRPr lang="en-US" u="sng" dirty="0" smtClean="0"/>
          </a:p>
          <a:p>
            <a:endParaRPr lang="en-US" u="sng" dirty="0"/>
          </a:p>
        </p:txBody>
      </p:sp>
    </p:spTree>
    <p:extLst>
      <p:ext uri="{BB962C8B-B14F-4D97-AF65-F5344CB8AC3E}">
        <p14:creationId xmlns:p14="http://schemas.microsoft.com/office/powerpoint/2010/main" val="138252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smtClean="0"/>
              <a:t>Echocardiography</a:t>
            </a:r>
          </a:p>
          <a:p>
            <a:r>
              <a:rPr lang="en-US" dirty="0"/>
              <a:t>AWMSI &gt;_1.75 with more than four dysfunctional segments </a:t>
            </a:r>
            <a:r>
              <a:rPr lang="en-US" dirty="0" smtClean="0"/>
              <a:t>identifies TTS </a:t>
            </a:r>
            <a:r>
              <a:rPr lang="en-US" dirty="0"/>
              <a:t>with 83% sensitivity and 100% </a:t>
            </a:r>
            <a:r>
              <a:rPr lang="en-US" dirty="0" smtClean="0"/>
              <a:t>specificity</a:t>
            </a:r>
          </a:p>
          <a:p>
            <a:r>
              <a:rPr lang="en-US" dirty="0"/>
              <a:t>Doppler </a:t>
            </a:r>
            <a:r>
              <a:rPr lang="en-US" dirty="0" smtClean="0"/>
              <a:t>estimation of </a:t>
            </a:r>
            <a:r>
              <a:rPr lang="en-US" dirty="0"/>
              <a:t>coronary artery </a:t>
            </a:r>
            <a:r>
              <a:rPr lang="en-US" dirty="0" smtClean="0"/>
              <a:t>flow</a:t>
            </a:r>
          </a:p>
          <a:p>
            <a:r>
              <a:rPr lang="en-US" dirty="0" smtClean="0"/>
              <a:t>Adenosine - </a:t>
            </a:r>
            <a:r>
              <a:rPr lang="en-US" dirty="0"/>
              <a:t>dramatic </a:t>
            </a:r>
            <a:r>
              <a:rPr lang="en-US" dirty="0" smtClean="0"/>
              <a:t>improvements of </a:t>
            </a:r>
            <a:r>
              <a:rPr lang="en-US" dirty="0"/>
              <a:t>global and regional LV </a:t>
            </a:r>
            <a:r>
              <a:rPr lang="en-US" dirty="0" smtClean="0"/>
              <a:t>function</a:t>
            </a:r>
          </a:p>
          <a:p>
            <a:r>
              <a:rPr lang="en-US" dirty="0"/>
              <a:t>Intravenous ultrasound contrast agents -</a:t>
            </a:r>
            <a:r>
              <a:rPr lang="en-US" dirty="0" smtClean="0"/>
              <a:t> </a:t>
            </a:r>
            <a:r>
              <a:rPr lang="en-US" dirty="0"/>
              <a:t>wall motion </a:t>
            </a:r>
            <a:r>
              <a:rPr lang="en-US" dirty="0" smtClean="0"/>
              <a:t>assessment especially </a:t>
            </a:r>
            <a:r>
              <a:rPr lang="en-US" dirty="0"/>
              <a:t>at the </a:t>
            </a:r>
            <a:r>
              <a:rPr lang="en-US" dirty="0" smtClean="0"/>
              <a:t>apex</a:t>
            </a:r>
          </a:p>
          <a:p>
            <a:r>
              <a:rPr lang="en-US" dirty="0"/>
              <a:t>Coronary flow </a:t>
            </a:r>
            <a:r>
              <a:rPr lang="en-US" dirty="0" smtClean="0"/>
              <a:t>reserve - </a:t>
            </a:r>
            <a:r>
              <a:rPr lang="en-US" dirty="0"/>
              <a:t>reduced to 1.6–2.6 at the levels of </a:t>
            </a:r>
            <a:r>
              <a:rPr lang="en-US" dirty="0" smtClean="0"/>
              <a:t>the right </a:t>
            </a:r>
            <a:r>
              <a:rPr lang="en-US" dirty="0"/>
              <a:t>and left coronary arteries</a:t>
            </a:r>
            <a:endParaRPr lang="en-US" dirty="0" smtClean="0"/>
          </a:p>
          <a:p>
            <a:endParaRPr lang="en-US" dirty="0"/>
          </a:p>
        </p:txBody>
      </p:sp>
    </p:spTree>
    <p:extLst>
      <p:ext uri="{BB962C8B-B14F-4D97-AF65-F5344CB8AC3E}">
        <p14:creationId xmlns:p14="http://schemas.microsoft.com/office/powerpoint/2010/main" val="19327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Detection of dynamic LVOTO – in patients with pre-existing septal bulge - </a:t>
            </a:r>
            <a:r>
              <a:rPr lang="en-US" dirty="0"/>
              <a:t>reduces stroke </a:t>
            </a:r>
            <a:r>
              <a:rPr lang="en-US" dirty="0" smtClean="0"/>
              <a:t>volume</a:t>
            </a:r>
          </a:p>
          <a:p>
            <a:r>
              <a:rPr lang="en-US" dirty="0" smtClean="0"/>
              <a:t>Mitral regurgitation with SAM (14–25</a:t>
            </a:r>
            <a:r>
              <a:rPr lang="en-US" dirty="0"/>
              <a:t>% of </a:t>
            </a:r>
            <a:r>
              <a:rPr lang="en-US" dirty="0" smtClean="0"/>
              <a:t>TTS)</a:t>
            </a:r>
          </a:p>
          <a:p>
            <a:r>
              <a:rPr lang="en-US" dirty="0"/>
              <a:t>C</a:t>
            </a:r>
            <a:r>
              <a:rPr lang="en-US" dirty="0" smtClean="0"/>
              <a:t>overed </a:t>
            </a:r>
            <a:r>
              <a:rPr lang="en-US" dirty="0"/>
              <a:t>rupture of the LV free </a:t>
            </a:r>
            <a:r>
              <a:rPr lang="en-US" dirty="0" smtClean="0"/>
              <a:t>wall</a:t>
            </a:r>
          </a:p>
          <a:p>
            <a:r>
              <a:rPr lang="en-US" dirty="0" smtClean="0"/>
              <a:t>LV apical thrombus</a:t>
            </a:r>
          </a:p>
          <a:p>
            <a:endParaRPr lang="en-US" dirty="0"/>
          </a:p>
        </p:txBody>
      </p:sp>
    </p:spTree>
    <p:extLst>
      <p:ext uri="{BB962C8B-B14F-4D97-AF65-F5344CB8AC3E}">
        <p14:creationId xmlns:p14="http://schemas.microsoft.com/office/powerpoint/2010/main" val="72863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Cardiac computed tomography </a:t>
            </a:r>
            <a:r>
              <a:rPr lang="en-US" sz="2400" u="sng" dirty="0" smtClean="0"/>
              <a:t>angiography</a:t>
            </a:r>
          </a:p>
          <a:p>
            <a:r>
              <a:rPr lang="en-US" dirty="0" smtClean="0"/>
              <a:t>Useful in cases where invasive </a:t>
            </a:r>
            <a:r>
              <a:rPr lang="en-US" dirty="0"/>
              <a:t>CAG may pose a considerable risk </a:t>
            </a:r>
            <a:r>
              <a:rPr lang="en-US" dirty="0" smtClean="0"/>
              <a:t>for complications</a:t>
            </a:r>
          </a:p>
          <a:p>
            <a:r>
              <a:rPr lang="en-US" dirty="0"/>
              <a:t>I</a:t>
            </a:r>
            <a:r>
              <a:rPr lang="en-US" dirty="0" smtClean="0"/>
              <a:t>n </a:t>
            </a:r>
            <a:r>
              <a:rPr lang="en-US" dirty="0"/>
              <a:t>stable patients with low suspicion of </a:t>
            </a:r>
            <a:r>
              <a:rPr lang="en-US" dirty="0" smtClean="0"/>
              <a:t>ACS, suspected </a:t>
            </a:r>
            <a:r>
              <a:rPr lang="en-US" dirty="0"/>
              <a:t>recurrent TTS</a:t>
            </a:r>
            <a:endParaRPr lang="en-US" dirty="0" smtClean="0"/>
          </a:p>
          <a:p>
            <a:r>
              <a:rPr lang="en-US" dirty="0" smtClean="0"/>
              <a:t>Provides </a:t>
            </a:r>
            <a:r>
              <a:rPr lang="en-US" dirty="0"/>
              <a:t>information on both </a:t>
            </a:r>
            <a:r>
              <a:rPr lang="en-US" dirty="0" smtClean="0"/>
              <a:t>- coronary </a:t>
            </a:r>
            <a:r>
              <a:rPr lang="en-US" dirty="0"/>
              <a:t>artery </a:t>
            </a:r>
            <a:r>
              <a:rPr lang="en-US" dirty="0" smtClean="0"/>
              <a:t>anatomy and </a:t>
            </a:r>
            <a:r>
              <a:rPr lang="en-US" dirty="0"/>
              <a:t>regional LV contraction</a:t>
            </a:r>
          </a:p>
        </p:txBody>
      </p:sp>
    </p:spTree>
    <p:extLst>
      <p:ext uri="{BB962C8B-B14F-4D97-AF65-F5344CB8AC3E}">
        <p14:creationId xmlns:p14="http://schemas.microsoft.com/office/powerpoint/2010/main" val="8518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142107" y="1905000"/>
            <a:ext cx="6859786" cy="4267200"/>
          </a:xfrm>
        </p:spPr>
        <p:txBody>
          <a:bodyPr/>
          <a:lstStyle/>
          <a:p>
            <a:r>
              <a:rPr lang="en-US" dirty="0" err="1"/>
              <a:t>Pavin</a:t>
            </a:r>
            <a:r>
              <a:rPr lang="en-US" dirty="0"/>
              <a:t> et al. 1997 - two cases of ‘reversible LV dysfunction precipitated by acute emotional stress</a:t>
            </a:r>
            <a:r>
              <a:rPr lang="en-US" dirty="0" smtClean="0"/>
              <a:t>.’</a:t>
            </a:r>
          </a:p>
          <a:p>
            <a:endParaRPr lang="en-US" dirty="0"/>
          </a:p>
          <a:p>
            <a:endParaRPr lang="en-US" dirty="0"/>
          </a:p>
        </p:txBody>
      </p:sp>
      <p:pic>
        <p:nvPicPr>
          <p:cNvPr id="5" name="Picture 4"/>
          <p:cNvPicPr>
            <a:picLocks noChangeAspect="1"/>
          </p:cNvPicPr>
          <p:nvPr/>
        </p:nvPicPr>
        <p:blipFill>
          <a:blip r:embed="rId2"/>
          <a:stretch>
            <a:fillRect/>
          </a:stretch>
        </p:blipFill>
        <p:spPr>
          <a:xfrm>
            <a:off x="1142107" y="3276600"/>
            <a:ext cx="7245952" cy="1828800"/>
          </a:xfrm>
          <a:prstGeom prst="rect">
            <a:avLst/>
          </a:prstGeom>
        </p:spPr>
      </p:pic>
    </p:spTree>
    <p:extLst>
      <p:ext uri="{BB962C8B-B14F-4D97-AF65-F5344CB8AC3E}">
        <p14:creationId xmlns:p14="http://schemas.microsoft.com/office/powerpoint/2010/main" val="34784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Cardiac magnetic resonance </a:t>
            </a:r>
            <a:r>
              <a:rPr lang="en-US" sz="2400" u="sng" dirty="0" smtClean="0"/>
              <a:t>imaging</a:t>
            </a:r>
          </a:p>
          <a:p>
            <a:r>
              <a:rPr lang="en-US" dirty="0"/>
              <a:t>U</a:t>
            </a:r>
            <a:r>
              <a:rPr lang="en-US" dirty="0" smtClean="0"/>
              <a:t>seful </a:t>
            </a:r>
            <a:r>
              <a:rPr lang="en-US" dirty="0"/>
              <a:t>in the </a:t>
            </a:r>
            <a:r>
              <a:rPr lang="en-US" dirty="0" err="1"/>
              <a:t>subacute</a:t>
            </a:r>
            <a:r>
              <a:rPr lang="en-US" dirty="0"/>
              <a:t> </a:t>
            </a:r>
            <a:r>
              <a:rPr lang="en-US" dirty="0" smtClean="0"/>
              <a:t>phase</a:t>
            </a:r>
          </a:p>
          <a:p>
            <a:r>
              <a:rPr lang="en-US" dirty="0"/>
              <a:t>I</a:t>
            </a:r>
            <a:r>
              <a:rPr lang="en-US" dirty="0" smtClean="0"/>
              <a:t>dentification </a:t>
            </a:r>
            <a:r>
              <a:rPr lang="en-US" dirty="0"/>
              <a:t>of typical </a:t>
            </a:r>
            <a:r>
              <a:rPr lang="en-US" dirty="0" smtClean="0"/>
              <a:t>RWMAs</a:t>
            </a:r>
          </a:p>
          <a:p>
            <a:r>
              <a:rPr lang="en-US" dirty="0"/>
              <a:t>Q</a:t>
            </a:r>
            <a:r>
              <a:rPr lang="en-US" dirty="0" smtClean="0"/>
              <a:t>uantification of RV </a:t>
            </a:r>
            <a:r>
              <a:rPr lang="en-US" dirty="0"/>
              <a:t>and LV </a:t>
            </a:r>
            <a:r>
              <a:rPr lang="en-US" dirty="0" smtClean="0"/>
              <a:t>function</a:t>
            </a:r>
          </a:p>
          <a:p>
            <a:r>
              <a:rPr lang="en-US" dirty="0"/>
              <a:t>A</a:t>
            </a:r>
            <a:r>
              <a:rPr lang="en-US" dirty="0" smtClean="0"/>
              <a:t>ssessment </a:t>
            </a:r>
            <a:r>
              <a:rPr lang="en-US" dirty="0"/>
              <a:t>of additional </a:t>
            </a:r>
            <a:r>
              <a:rPr lang="en-US" dirty="0" smtClean="0"/>
              <a:t>abnormalities/complications</a:t>
            </a:r>
            <a:r>
              <a:rPr lang="en-US" dirty="0"/>
              <a:t> </a:t>
            </a:r>
            <a:r>
              <a:rPr lang="en-US" dirty="0" smtClean="0"/>
              <a:t>(pericardial </a:t>
            </a:r>
            <a:r>
              <a:rPr lang="en-US" dirty="0"/>
              <a:t>and/or pleural effusion, LV and RV thrombi</a:t>
            </a:r>
            <a:r>
              <a:rPr lang="en-US" dirty="0" smtClean="0"/>
              <a:t>)</a:t>
            </a:r>
            <a:endParaRPr lang="en-US" dirty="0"/>
          </a:p>
          <a:p>
            <a:r>
              <a:rPr lang="en-US" dirty="0"/>
              <a:t>C</a:t>
            </a:r>
            <a:r>
              <a:rPr lang="en-US" dirty="0" smtClean="0"/>
              <a:t>haracterization </a:t>
            </a:r>
            <a:r>
              <a:rPr lang="en-US" dirty="0"/>
              <a:t>of myocardial tissue (i.e. </a:t>
            </a:r>
            <a:r>
              <a:rPr lang="en-US" dirty="0" err="1"/>
              <a:t>oedema</a:t>
            </a:r>
            <a:r>
              <a:rPr lang="en-US" dirty="0"/>
              <a:t>, inflammation, </a:t>
            </a:r>
            <a:r>
              <a:rPr lang="en-US" dirty="0" smtClean="0"/>
              <a:t>necrosis/fibrosis</a:t>
            </a:r>
            <a:r>
              <a:rPr lang="en-US" dirty="0"/>
              <a:t>)</a:t>
            </a:r>
          </a:p>
        </p:txBody>
      </p:sp>
    </p:spTree>
    <p:extLst>
      <p:ext uri="{BB962C8B-B14F-4D97-AF65-F5344CB8AC3E}">
        <p14:creationId xmlns:p14="http://schemas.microsoft.com/office/powerpoint/2010/main" val="322039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CMR criteria for </a:t>
            </a:r>
            <a:r>
              <a:rPr lang="en-US" dirty="0" smtClean="0"/>
              <a:t>TTS - Combination </a:t>
            </a:r>
            <a:r>
              <a:rPr lang="en-US" dirty="0"/>
              <a:t>of typical RWMAs, </a:t>
            </a:r>
            <a:r>
              <a:rPr lang="en-US" dirty="0" err="1" smtClean="0"/>
              <a:t>oedema</a:t>
            </a:r>
            <a:r>
              <a:rPr lang="en-US" dirty="0" smtClean="0"/>
              <a:t> </a:t>
            </a:r>
            <a:r>
              <a:rPr lang="en-US" dirty="0"/>
              <a:t>and the </a:t>
            </a:r>
            <a:r>
              <a:rPr lang="en-US" dirty="0" smtClean="0"/>
              <a:t>absence of </a:t>
            </a:r>
            <a:r>
              <a:rPr lang="en-US" dirty="0"/>
              <a:t>evidence of irreversible tissue </a:t>
            </a:r>
            <a:r>
              <a:rPr lang="en-US" dirty="0" smtClean="0"/>
              <a:t>injury (LGE)</a:t>
            </a:r>
          </a:p>
          <a:p>
            <a:r>
              <a:rPr lang="en-US" dirty="0"/>
              <a:t>S</a:t>
            </a:r>
            <a:r>
              <a:rPr lang="en-US" dirty="0" smtClean="0"/>
              <a:t>uperior to echocardiography </a:t>
            </a:r>
            <a:r>
              <a:rPr lang="en-US" dirty="0"/>
              <a:t>for detection of RV involvement</a:t>
            </a:r>
          </a:p>
        </p:txBody>
      </p:sp>
    </p:spTree>
    <p:extLst>
      <p:ext uri="{BB962C8B-B14F-4D97-AF65-F5344CB8AC3E}">
        <p14:creationId xmlns:p14="http://schemas.microsoft.com/office/powerpoint/2010/main" val="1086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34158" y="381000"/>
            <a:ext cx="5806950" cy="5653351"/>
          </a:xfrm>
          <a:prstGeom prst="rect">
            <a:avLst/>
          </a:prstGeom>
        </p:spPr>
      </p:pic>
      <p:sp>
        <p:nvSpPr>
          <p:cNvPr id="5" name="TextBox 4"/>
          <p:cNvSpPr txBox="1"/>
          <p:nvPr/>
        </p:nvSpPr>
        <p:spPr>
          <a:xfrm>
            <a:off x="6019800" y="1334278"/>
            <a:ext cx="2667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0400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u="sng" dirty="0"/>
              <a:t>Cardiac nuclear </a:t>
            </a:r>
            <a:r>
              <a:rPr lang="en-US" sz="2400" u="sng" dirty="0" smtClean="0"/>
              <a:t>imaging</a:t>
            </a:r>
          </a:p>
          <a:p>
            <a:r>
              <a:rPr lang="en-US" dirty="0"/>
              <a:t>Perfusion </a:t>
            </a:r>
            <a:r>
              <a:rPr lang="en-US" dirty="0" smtClean="0"/>
              <a:t>imaging</a:t>
            </a:r>
          </a:p>
          <a:p>
            <a:pPr lvl="1"/>
            <a:r>
              <a:rPr lang="en-US" sz="1800" dirty="0"/>
              <a:t>Mild reduction of perfusion in dysfunctional </a:t>
            </a:r>
            <a:r>
              <a:rPr lang="en-US" sz="1800" dirty="0" smtClean="0"/>
              <a:t>segments (Or Normal perfusion) - </a:t>
            </a:r>
            <a:r>
              <a:rPr lang="en-US" sz="1800" dirty="0"/>
              <a:t>‘</a:t>
            </a:r>
            <a:r>
              <a:rPr lang="en-US" sz="1800" dirty="0" smtClean="0"/>
              <a:t>myocardial thinning’ in dysfunctional segments may lead </a:t>
            </a:r>
            <a:r>
              <a:rPr lang="en-US" sz="1800" dirty="0"/>
              <a:t>to a reduction in isotope </a:t>
            </a:r>
            <a:r>
              <a:rPr lang="en-US" sz="1800" dirty="0" smtClean="0"/>
              <a:t>counts</a:t>
            </a:r>
          </a:p>
          <a:p>
            <a:r>
              <a:rPr lang="en-US" dirty="0"/>
              <a:t>Metabolic </a:t>
            </a:r>
            <a:r>
              <a:rPr lang="en-US" dirty="0" smtClean="0"/>
              <a:t>imaging</a:t>
            </a:r>
          </a:p>
          <a:p>
            <a:pPr lvl="1"/>
            <a:r>
              <a:rPr lang="en-US" sz="1800" dirty="0" smtClean="0"/>
              <a:t>Role not defined - Mainly done in TTS </a:t>
            </a:r>
            <a:r>
              <a:rPr lang="en-US" sz="1800" dirty="0"/>
              <a:t>for research </a:t>
            </a:r>
            <a:r>
              <a:rPr lang="en-US" sz="1800" dirty="0" smtClean="0"/>
              <a:t>purpose</a:t>
            </a:r>
          </a:p>
          <a:p>
            <a:pPr lvl="1"/>
            <a:endParaRPr lang="en-US" sz="1800" dirty="0" smtClean="0"/>
          </a:p>
          <a:p>
            <a:pPr lvl="1"/>
            <a:r>
              <a:rPr lang="en-US" sz="1800" dirty="0" smtClean="0"/>
              <a:t>SPECT using </a:t>
            </a:r>
            <a:r>
              <a:rPr lang="en-US" sz="1800" dirty="0"/>
              <a:t>123I-b-methyl-iodophenyl </a:t>
            </a:r>
            <a:r>
              <a:rPr lang="en-US" sz="1800" dirty="0" err="1"/>
              <a:t>pentadecanoic</a:t>
            </a:r>
            <a:r>
              <a:rPr lang="en-US" sz="1800" dirty="0"/>
              <a:t> acid </a:t>
            </a:r>
            <a:r>
              <a:rPr lang="en-US" sz="1800" dirty="0" smtClean="0"/>
              <a:t>(reflects fatty-acid</a:t>
            </a:r>
            <a:r>
              <a:rPr lang="en-US" sz="1800" dirty="0"/>
              <a:t>) and PET using 18F-flourodeoxyglucose </a:t>
            </a:r>
            <a:r>
              <a:rPr lang="en-US" sz="1800" dirty="0" smtClean="0"/>
              <a:t>(glucose utilization</a:t>
            </a:r>
            <a:r>
              <a:rPr lang="en-US" sz="1800" dirty="0"/>
              <a:t>) often show reduced metabolic </a:t>
            </a:r>
            <a:r>
              <a:rPr lang="en-US" sz="1800" dirty="0" smtClean="0"/>
              <a:t>activity and near normal perfusion</a:t>
            </a:r>
            <a:endParaRPr lang="en-US" sz="1800" dirty="0"/>
          </a:p>
        </p:txBody>
      </p:sp>
    </p:spTree>
    <p:extLst>
      <p:ext uri="{BB962C8B-B14F-4D97-AF65-F5344CB8AC3E}">
        <p14:creationId xmlns:p14="http://schemas.microsoft.com/office/powerpoint/2010/main" val="13154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90800" y="685800"/>
            <a:ext cx="3394924" cy="5742704"/>
          </a:xfrm>
          <a:prstGeom prst="rect">
            <a:avLst/>
          </a:prstGeom>
        </p:spPr>
      </p:pic>
    </p:spTree>
    <p:extLst>
      <p:ext uri="{BB962C8B-B14F-4D97-AF65-F5344CB8AC3E}">
        <p14:creationId xmlns:p14="http://schemas.microsoft.com/office/powerpoint/2010/main" val="5059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Sympathetic nervous </a:t>
            </a:r>
            <a:r>
              <a:rPr lang="en-US" dirty="0" smtClean="0"/>
              <a:t>imaging</a:t>
            </a:r>
          </a:p>
          <a:p>
            <a:r>
              <a:rPr lang="en-US" dirty="0"/>
              <a:t>123I-metaiodobenzylguanidine (</a:t>
            </a:r>
            <a:r>
              <a:rPr lang="en-US" dirty="0" smtClean="0"/>
              <a:t>123I-MIBG, imaged </a:t>
            </a:r>
            <a:r>
              <a:rPr lang="en-US" dirty="0"/>
              <a:t>with SPECT) -</a:t>
            </a:r>
            <a:r>
              <a:rPr lang="en-US" dirty="0" smtClean="0"/>
              <a:t> </a:t>
            </a:r>
            <a:r>
              <a:rPr lang="en-US" dirty="0"/>
              <a:t>myocardial sympathetic </a:t>
            </a:r>
            <a:r>
              <a:rPr lang="en-US" dirty="0" smtClean="0"/>
              <a:t>innervation</a:t>
            </a:r>
          </a:p>
          <a:p>
            <a:r>
              <a:rPr lang="en-US" dirty="0"/>
              <a:t>R</a:t>
            </a:r>
            <a:r>
              <a:rPr lang="en-US" dirty="0" smtClean="0"/>
              <a:t>educed </a:t>
            </a:r>
            <a:r>
              <a:rPr lang="en-US" dirty="0"/>
              <a:t>for months in dysfunctional </a:t>
            </a:r>
            <a:r>
              <a:rPr lang="en-US" dirty="0" smtClean="0"/>
              <a:t>segments</a:t>
            </a:r>
          </a:p>
          <a:p>
            <a:r>
              <a:rPr lang="en-US" dirty="0"/>
              <a:t>ACS -</a:t>
            </a:r>
            <a:r>
              <a:rPr lang="en-US" dirty="0" smtClean="0"/>
              <a:t> </a:t>
            </a:r>
            <a:r>
              <a:rPr lang="en-US" dirty="0"/>
              <a:t>perfusion and innervation are </a:t>
            </a:r>
            <a:r>
              <a:rPr lang="en-US" dirty="0" smtClean="0"/>
              <a:t>reduced</a:t>
            </a:r>
          </a:p>
          <a:p>
            <a:r>
              <a:rPr lang="en-US" dirty="0" smtClean="0"/>
              <a:t>PET for cardiac innervation - 11C </a:t>
            </a:r>
            <a:r>
              <a:rPr lang="en-US" dirty="0" err="1" smtClean="0"/>
              <a:t>hydroxyephedrine</a:t>
            </a:r>
            <a:endParaRPr lang="en-US" dirty="0"/>
          </a:p>
        </p:txBody>
      </p:sp>
    </p:spTree>
    <p:extLst>
      <p:ext uri="{BB962C8B-B14F-4D97-AF65-F5344CB8AC3E}">
        <p14:creationId xmlns:p14="http://schemas.microsoft.com/office/powerpoint/2010/main" val="47047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192"/>
            <a:ext cx="9144000" cy="6845808"/>
          </a:xfrm>
          <a:prstGeom prst="rect">
            <a:avLst/>
          </a:prstGeom>
        </p:spPr>
      </p:pic>
      <p:sp>
        <p:nvSpPr>
          <p:cNvPr id="5" name="Rectangle 4"/>
          <p:cNvSpPr/>
          <p:nvPr/>
        </p:nvSpPr>
        <p:spPr>
          <a:xfrm>
            <a:off x="381000" y="1143000"/>
            <a:ext cx="1066800" cy="191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4953000"/>
            <a:ext cx="1143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533400"/>
            <a:ext cx="1371600" cy="533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19800" y="16002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3422905"/>
            <a:ext cx="1905893" cy="691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9800" y="5181600"/>
            <a:ext cx="1905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1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and outcomes</a:t>
            </a:r>
          </a:p>
        </p:txBody>
      </p:sp>
      <p:sp>
        <p:nvSpPr>
          <p:cNvPr id="3" name="Content Placeholder 2"/>
          <p:cNvSpPr>
            <a:spLocks noGrp="1"/>
          </p:cNvSpPr>
          <p:nvPr>
            <p:ph idx="1"/>
          </p:nvPr>
        </p:nvSpPr>
        <p:spPr/>
        <p:txBody>
          <a:bodyPr>
            <a:normAutofit/>
          </a:bodyPr>
          <a:lstStyle/>
          <a:p>
            <a:r>
              <a:rPr lang="en-US" dirty="0"/>
              <a:t>cardiogenic shock and death </a:t>
            </a:r>
            <a:r>
              <a:rPr lang="en-US" dirty="0" smtClean="0"/>
              <a:t>- comparable </a:t>
            </a:r>
            <a:r>
              <a:rPr lang="en-US" dirty="0"/>
              <a:t>to ACS patients treated according to current </a:t>
            </a:r>
            <a:r>
              <a:rPr lang="en-US" dirty="0" smtClean="0"/>
              <a:t>guidelines</a:t>
            </a:r>
          </a:p>
          <a:p>
            <a:r>
              <a:rPr lang="en-US" dirty="0"/>
              <a:t>adverse in-hospital events </a:t>
            </a:r>
            <a:r>
              <a:rPr lang="en-US" dirty="0" smtClean="0"/>
              <a:t>- one-fifth </a:t>
            </a:r>
            <a:r>
              <a:rPr lang="en-US" dirty="0"/>
              <a:t>of TTS </a:t>
            </a:r>
            <a:r>
              <a:rPr lang="en-US" dirty="0" smtClean="0"/>
              <a:t>patients</a:t>
            </a:r>
          </a:p>
          <a:p>
            <a:endParaRPr lang="en-US" dirty="0" smtClean="0"/>
          </a:p>
        </p:txBody>
      </p:sp>
      <p:pic>
        <p:nvPicPr>
          <p:cNvPr id="4" name="Picture 3"/>
          <p:cNvPicPr>
            <a:picLocks noChangeAspect="1"/>
          </p:cNvPicPr>
          <p:nvPr/>
        </p:nvPicPr>
        <p:blipFill>
          <a:blip r:embed="rId2"/>
          <a:stretch>
            <a:fillRect/>
          </a:stretch>
        </p:blipFill>
        <p:spPr>
          <a:xfrm>
            <a:off x="1828800" y="3048000"/>
            <a:ext cx="5257800" cy="3412336"/>
          </a:xfrm>
          <a:prstGeom prst="rect">
            <a:avLst/>
          </a:prstGeom>
        </p:spPr>
      </p:pic>
    </p:spTree>
    <p:extLst>
      <p:ext uri="{BB962C8B-B14F-4D97-AF65-F5344CB8AC3E}">
        <p14:creationId xmlns:p14="http://schemas.microsoft.com/office/powerpoint/2010/main" val="226225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0200" y="2286000"/>
            <a:ext cx="5680161" cy="3572156"/>
          </a:xfrm>
          <a:prstGeom prst="rect">
            <a:avLst/>
          </a:prstGeom>
        </p:spPr>
      </p:pic>
    </p:spTree>
    <p:extLst>
      <p:ext uri="{BB962C8B-B14F-4D97-AF65-F5344CB8AC3E}">
        <p14:creationId xmlns:p14="http://schemas.microsoft.com/office/powerpoint/2010/main" val="296448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Adverse outcomes</a:t>
            </a:r>
          </a:p>
          <a:p>
            <a:pPr lvl="1"/>
            <a:r>
              <a:rPr lang="en-US" sz="1800" dirty="0"/>
              <a:t>physical trigger</a:t>
            </a:r>
          </a:p>
          <a:p>
            <a:pPr lvl="1"/>
            <a:r>
              <a:rPr lang="en-US" sz="1800" dirty="0"/>
              <a:t>acute neurologic or psychiatric diseases</a:t>
            </a:r>
          </a:p>
          <a:p>
            <a:pPr lvl="1"/>
            <a:r>
              <a:rPr lang="en-US" sz="1800" dirty="0"/>
              <a:t>initial troponin &gt;10 upper reference limit</a:t>
            </a:r>
          </a:p>
          <a:p>
            <a:pPr lvl="1"/>
            <a:r>
              <a:rPr lang="en-US" sz="1800" dirty="0"/>
              <a:t>admission LVEF &lt;45%</a:t>
            </a:r>
          </a:p>
          <a:p>
            <a:pPr lvl="1"/>
            <a:r>
              <a:rPr lang="en-US" sz="1800" dirty="0"/>
              <a:t>high values of BNP and white blood cell counts</a:t>
            </a:r>
          </a:p>
          <a:p>
            <a:pPr lvl="1"/>
            <a:r>
              <a:rPr lang="en-US" sz="1800" dirty="0"/>
              <a:t>age &gt;/=75</a:t>
            </a:r>
          </a:p>
          <a:p>
            <a:pPr lvl="1"/>
            <a:r>
              <a:rPr lang="en-US" sz="1800" dirty="0"/>
              <a:t>moderate to severe MR</a:t>
            </a:r>
          </a:p>
          <a:p>
            <a:pPr lvl="1"/>
            <a:r>
              <a:rPr lang="en-US" sz="1800" dirty="0"/>
              <a:t>High HR, Low </a:t>
            </a:r>
            <a:r>
              <a:rPr lang="en-US" sz="1800" dirty="0" smtClean="0"/>
              <a:t>BP</a:t>
            </a:r>
          </a:p>
          <a:p>
            <a:pPr lvl="1"/>
            <a:r>
              <a:rPr lang="en-US" sz="1800" dirty="0"/>
              <a:t>RV involvement</a:t>
            </a:r>
          </a:p>
          <a:p>
            <a:endParaRPr lang="en-US" dirty="0"/>
          </a:p>
        </p:txBody>
      </p:sp>
    </p:spTree>
    <p:extLst>
      <p:ext uri="{BB962C8B-B14F-4D97-AF65-F5344CB8AC3E}">
        <p14:creationId xmlns:p14="http://schemas.microsoft.com/office/powerpoint/2010/main" val="175753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11765</TotalTime>
  <Words>4563</Words>
  <Application>Microsoft Office PowerPoint</Application>
  <PresentationFormat>On-screen Show (4:3)</PresentationFormat>
  <Paragraphs>613</Paragraphs>
  <Slides>116</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116</vt:i4>
      </vt:variant>
    </vt:vector>
  </HeadingPairs>
  <TitlesOfParts>
    <vt:vector size="120" baseType="lpstr">
      <vt:lpstr>Arial</vt:lpstr>
      <vt:lpstr>Corbel</vt:lpstr>
      <vt:lpstr>Wingdings</vt:lpstr>
      <vt:lpstr>Earthtones 16x9</vt:lpstr>
      <vt:lpstr>Stress Cardiomyopathy</vt:lpstr>
      <vt:lpstr>History</vt:lpstr>
      <vt:lpstr>First reported case </vt:lpstr>
      <vt:lpstr>PowerPoint Presentation</vt:lpstr>
      <vt:lpstr>Dote K, Sato H, Tateishi H &amp; Uchida T &amp; Ishihara M. Myocardial stunning due to simultaneous multivessel coronary spasms: A review of 5 cases. Journal of cardiology. 1991 -21. 203-14.  </vt:lpstr>
      <vt:lpstr>PowerPoint Presentation</vt:lpstr>
      <vt:lpstr>PowerPoint Presentation</vt:lpstr>
      <vt:lpstr>PowerPoint Presentation</vt:lpstr>
      <vt:lpstr>PowerPoint Presentation</vt:lpstr>
      <vt:lpstr>PowerPoint Presentation</vt:lpstr>
      <vt:lpstr>PowerPoint Presentation</vt:lpstr>
      <vt:lpstr>DEFINITION</vt:lpstr>
      <vt:lpstr>PowerPoint Presentation</vt:lpstr>
      <vt:lpstr>PowerPoint Presentation</vt:lpstr>
      <vt:lpstr>Epidemiology</vt:lpstr>
      <vt:lpstr>PowerPoint Presentation</vt:lpstr>
      <vt:lpstr>PowerPoint Presentation</vt:lpstr>
      <vt:lpstr>PowerPoint Presentation</vt:lpstr>
      <vt:lpstr>PowerPoint Presentation</vt:lpstr>
      <vt:lpstr>Symptoms</vt:lpstr>
      <vt:lpstr>Signs</vt:lpstr>
      <vt:lpstr>Diagnostic criteria</vt:lpstr>
      <vt:lpstr>PowerPoint Presentation</vt:lpstr>
      <vt:lpstr>PowerPoint Presentation</vt:lpstr>
      <vt:lpstr>PowerPoint Presentation</vt:lpstr>
      <vt:lpstr>Based on 7 case series</vt:lpstr>
      <vt:lpstr>PowerPoint Presentation</vt:lpstr>
      <vt:lpstr>Modified Mayo Criteria 2008</vt:lpstr>
      <vt:lpstr>PowerPoint Presentation</vt:lpstr>
      <vt:lpstr>Other criteria/guidelines</vt:lpstr>
      <vt:lpstr>Japanese guidelines 2007</vt:lpstr>
      <vt:lpstr>Gothenburg criteria – Sweden 2012 </vt:lpstr>
      <vt:lpstr>Johns Hopkins criteria 2012</vt:lpstr>
      <vt:lpstr>Tako-tsubo Italian Network 2014</vt:lpstr>
      <vt:lpstr>Madias 2014</vt:lpstr>
      <vt:lpstr>Heart Failure Association of the European Society of Cardiology diagnostic criteria for Takotsubo Syndrome 2016</vt:lpstr>
      <vt:lpstr>May 2018</vt:lpstr>
      <vt:lpstr>Rationale fot InterTAK</vt:lpstr>
      <vt:lpstr>PowerPoint Presentation</vt:lpstr>
      <vt:lpstr>PowerPoint Presentation</vt:lpstr>
      <vt:lpstr>PowerPoint Presentation</vt:lpstr>
      <vt:lpstr>PowerPoint Presentation</vt:lpstr>
      <vt:lpstr>STEMI vs STE-TTC</vt:lpstr>
      <vt:lpstr>PowerPoint Presentation</vt:lpstr>
      <vt:lpstr>PowerPoint Presentation</vt:lpstr>
      <vt:lpstr>PowerPoint Presentation</vt:lpstr>
      <vt:lpstr>Sympathetic stimulation </vt:lpstr>
      <vt:lpstr>PowerPoint Presentation</vt:lpstr>
      <vt:lpstr>PowerPoint Presentation</vt:lpstr>
      <vt:lpstr>Various hypotheses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Predisposition and risk factors</vt:lpstr>
      <vt:lpstr>PowerPoint Presentation</vt:lpstr>
      <vt:lpstr>PowerPoint Presentation</vt:lpstr>
      <vt:lpstr>PowerPoint Presentation</vt:lpstr>
      <vt:lpstr> </vt:lpstr>
      <vt:lpstr>PowerPoint Presentation</vt:lpstr>
      <vt:lpstr>PowerPoint Presentation</vt:lpstr>
      <vt:lpstr>PowerPoint Presentation</vt:lpstr>
      <vt:lpstr>Triggers</vt:lpstr>
      <vt:lpstr>PowerPoint Presentation</vt:lpstr>
      <vt:lpstr>PowerPoint Presentation</vt:lpstr>
      <vt:lpstr>PowerPoint Presentation</vt:lpstr>
      <vt:lpstr>Types of takotsubo syndrome</vt:lpstr>
      <vt:lpstr>ANATOMICAL SUBTYPES</vt:lpstr>
      <vt:lpstr>PowerPoint Presentation</vt:lpstr>
      <vt:lpstr>PowerPoint Presentation</vt:lpstr>
      <vt:lpstr>PowerPoint Presentation</vt:lpstr>
      <vt:lpstr>ECG</vt:lpstr>
      <vt:lpstr>PowerPoint Presentation</vt:lpstr>
      <vt:lpstr>PowerPoint Presentation</vt:lpstr>
      <vt:lpstr>PowerPoint Presentation</vt:lpstr>
      <vt:lpstr>InterTAK Diagnostic Score</vt:lpstr>
      <vt:lpstr>Biomarkers</vt:lpstr>
      <vt:lpstr>PowerPoint Presentation</vt:lpstr>
      <vt:lpstr>PowerPoint Presentation</vt:lpstr>
      <vt:lpstr>Imaging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and outcomes</vt:lpstr>
      <vt:lpstr>PowerPoint Presentation</vt:lpstr>
      <vt:lpstr>PowerPoint Presentation</vt:lpstr>
      <vt:lpstr>PowerPoint Presentation</vt:lpstr>
      <vt:lpstr>PowerPoint Presentation</vt:lpstr>
      <vt:lpstr>Arrhythmias</vt:lpstr>
      <vt:lpstr>PowerPoint Presentation</vt:lpstr>
      <vt:lpstr>Recurrence</vt:lpstr>
      <vt:lpstr>Therapeutic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Heart Failure Association risk stratification in Takotsubo syndrome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Cardiomyopathy</dc:title>
  <dc:creator>lenovo</dc:creator>
  <cp:lastModifiedBy>lenovo</cp:lastModifiedBy>
  <cp:revision>173</cp:revision>
  <dcterms:created xsi:type="dcterms:W3CDTF">2019-03-10T09:53:08Z</dcterms:created>
  <dcterms:modified xsi:type="dcterms:W3CDTF">2019-03-19T04:49:14Z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